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5" r:id="rId1"/>
  </p:sldMasterIdLst>
  <p:notesMasterIdLst>
    <p:notesMasterId r:id="rId21"/>
  </p:notesMasterIdLst>
  <p:sldIdLst>
    <p:sldId id="256" r:id="rId2"/>
    <p:sldId id="258" r:id="rId3"/>
    <p:sldId id="259" r:id="rId4"/>
    <p:sldId id="260" r:id="rId5"/>
    <p:sldId id="261" r:id="rId6"/>
    <p:sldId id="262" r:id="rId7"/>
    <p:sldId id="284" r:id="rId8"/>
    <p:sldId id="263" r:id="rId9"/>
    <p:sldId id="264" r:id="rId10"/>
    <p:sldId id="265" r:id="rId11"/>
    <p:sldId id="274" r:id="rId12"/>
    <p:sldId id="278" r:id="rId13"/>
    <p:sldId id="268" r:id="rId14"/>
    <p:sldId id="269" r:id="rId15"/>
    <p:sldId id="270" r:id="rId16"/>
    <p:sldId id="271" r:id="rId17"/>
    <p:sldId id="281" r:id="rId18"/>
    <p:sldId id="279" r:id="rId19"/>
    <p:sldId id="28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16" autoAdjust="0"/>
    <p:restoredTop sz="91484" autoAdjust="0"/>
  </p:normalViewPr>
  <p:slideViewPr>
    <p:cSldViewPr>
      <p:cViewPr varScale="1">
        <p:scale>
          <a:sx n="97" d="100"/>
          <a:sy n="97" d="100"/>
        </p:scale>
        <p:origin x="160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Trends 2019 through 2024</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Revenue</c:v>
                </c:pt>
              </c:strCache>
            </c:strRef>
          </c:tx>
          <c:spPr>
            <a:ln w="28575" cap="rnd">
              <a:solidFill>
                <a:schemeClr val="accent1"/>
              </a:solidFill>
              <a:round/>
            </a:ln>
            <a:effectLst/>
          </c:spPr>
          <c:marker>
            <c:symbol val="none"/>
          </c:marker>
          <c:cat>
            <c:numRef>
              <c:f>Sheet1!$A$2:$A$7</c:f>
              <c:numCache>
                <c:formatCode>General</c:formatCode>
                <c:ptCount val="6"/>
                <c:pt idx="0">
                  <c:v>2019</c:v>
                </c:pt>
                <c:pt idx="1">
                  <c:v>2020</c:v>
                </c:pt>
                <c:pt idx="2">
                  <c:v>2021</c:v>
                </c:pt>
                <c:pt idx="3">
                  <c:v>2022</c:v>
                </c:pt>
                <c:pt idx="4">
                  <c:v>2023</c:v>
                </c:pt>
                <c:pt idx="5">
                  <c:v>2024</c:v>
                </c:pt>
              </c:numCache>
            </c:numRef>
          </c:cat>
          <c:val>
            <c:numRef>
              <c:f>Sheet1!$B$2:$B$7</c:f>
              <c:numCache>
                <c:formatCode>#,##0</c:formatCode>
                <c:ptCount val="6"/>
                <c:pt idx="0">
                  <c:v>768184</c:v>
                </c:pt>
                <c:pt idx="1">
                  <c:v>768576</c:v>
                </c:pt>
                <c:pt idx="2">
                  <c:v>789832</c:v>
                </c:pt>
                <c:pt idx="3">
                  <c:v>851883</c:v>
                </c:pt>
                <c:pt idx="4">
                  <c:v>849936</c:v>
                </c:pt>
                <c:pt idx="5">
                  <c:v>869274</c:v>
                </c:pt>
              </c:numCache>
            </c:numRef>
          </c:val>
          <c:smooth val="0"/>
          <c:extLst>
            <c:ext xmlns:c16="http://schemas.microsoft.com/office/drawing/2014/chart" uri="{C3380CC4-5D6E-409C-BE32-E72D297353CC}">
              <c16:uniqueId val="{00000000-7878-44AD-AA7D-04919731F15A}"/>
            </c:ext>
          </c:extLst>
        </c:ser>
        <c:ser>
          <c:idx val="1"/>
          <c:order val="1"/>
          <c:tx>
            <c:strRef>
              <c:f>Sheet1!$C$1</c:f>
              <c:strCache>
                <c:ptCount val="1"/>
                <c:pt idx="0">
                  <c:v>Expenses</c:v>
                </c:pt>
              </c:strCache>
            </c:strRef>
          </c:tx>
          <c:spPr>
            <a:ln w="28575" cap="rnd">
              <a:solidFill>
                <a:schemeClr val="accent2"/>
              </a:solidFill>
              <a:round/>
            </a:ln>
            <a:effectLst/>
          </c:spPr>
          <c:marker>
            <c:symbol val="none"/>
          </c:marker>
          <c:cat>
            <c:numRef>
              <c:f>Sheet1!$A$2:$A$7</c:f>
              <c:numCache>
                <c:formatCode>General</c:formatCode>
                <c:ptCount val="6"/>
                <c:pt idx="0">
                  <c:v>2019</c:v>
                </c:pt>
                <c:pt idx="1">
                  <c:v>2020</c:v>
                </c:pt>
                <c:pt idx="2">
                  <c:v>2021</c:v>
                </c:pt>
                <c:pt idx="3">
                  <c:v>2022</c:v>
                </c:pt>
                <c:pt idx="4">
                  <c:v>2023</c:v>
                </c:pt>
                <c:pt idx="5">
                  <c:v>2024</c:v>
                </c:pt>
              </c:numCache>
            </c:numRef>
          </c:cat>
          <c:val>
            <c:numRef>
              <c:f>Sheet1!$C$2:$C$7</c:f>
              <c:numCache>
                <c:formatCode>#,##0</c:formatCode>
                <c:ptCount val="6"/>
                <c:pt idx="0">
                  <c:v>627158</c:v>
                </c:pt>
                <c:pt idx="1">
                  <c:v>639581</c:v>
                </c:pt>
                <c:pt idx="2">
                  <c:v>756553</c:v>
                </c:pt>
                <c:pt idx="3">
                  <c:v>774028</c:v>
                </c:pt>
                <c:pt idx="4">
                  <c:v>736080</c:v>
                </c:pt>
                <c:pt idx="5">
                  <c:v>857302</c:v>
                </c:pt>
              </c:numCache>
            </c:numRef>
          </c:val>
          <c:smooth val="0"/>
          <c:extLst>
            <c:ext xmlns:c16="http://schemas.microsoft.com/office/drawing/2014/chart" uri="{C3380CC4-5D6E-409C-BE32-E72D297353CC}">
              <c16:uniqueId val="{00000001-7878-44AD-AA7D-04919731F15A}"/>
            </c:ext>
          </c:extLst>
        </c:ser>
        <c:ser>
          <c:idx val="2"/>
          <c:order val="2"/>
          <c:tx>
            <c:strRef>
              <c:f>Sheet1!$D$1</c:f>
              <c:strCache>
                <c:ptCount val="1"/>
                <c:pt idx="0">
                  <c:v>Cash Flow</c:v>
                </c:pt>
              </c:strCache>
            </c:strRef>
          </c:tx>
          <c:spPr>
            <a:ln w="28575" cap="rnd">
              <a:solidFill>
                <a:schemeClr val="accent3"/>
              </a:solidFill>
              <a:round/>
            </a:ln>
            <a:effectLst/>
          </c:spPr>
          <c:marker>
            <c:symbol val="none"/>
          </c:marker>
          <c:cat>
            <c:numRef>
              <c:f>Sheet1!$A$2:$A$7</c:f>
              <c:numCache>
                <c:formatCode>General</c:formatCode>
                <c:ptCount val="6"/>
                <c:pt idx="0">
                  <c:v>2019</c:v>
                </c:pt>
                <c:pt idx="1">
                  <c:v>2020</c:v>
                </c:pt>
                <c:pt idx="2">
                  <c:v>2021</c:v>
                </c:pt>
                <c:pt idx="3">
                  <c:v>2022</c:v>
                </c:pt>
                <c:pt idx="4">
                  <c:v>2023</c:v>
                </c:pt>
                <c:pt idx="5">
                  <c:v>2024</c:v>
                </c:pt>
              </c:numCache>
            </c:numRef>
          </c:cat>
          <c:val>
            <c:numRef>
              <c:f>Sheet1!$D$2:$D$7</c:f>
              <c:numCache>
                <c:formatCode>#,##0</c:formatCode>
                <c:ptCount val="6"/>
                <c:pt idx="0">
                  <c:v>141026</c:v>
                </c:pt>
                <c:pt idx="1">
                  <c:v>128995</c:v>
                </c:pt>
                <c:pt idx="2">
                  <c:v>33279</c:v>
                </c:pt>
                <c:pt idx="3">
                  <c:v>77855</c:v>
                </c:pt>
                <c:pt idx="4">
                  <c:v>113856</c:v>
                </c:pt>
                <c:pt idx="5">
                  <c:v>11972</c:v>
                </c:pt>
              </c:numCache>
            </c:numRef>
          </c:val>
          <c:smooth val="0"/>
          <c:extLst>
            <c:ext xmlns:c16="http://schemas.microsoft.com/office/drawing/2014/chart" uri="{C3380CC4-5D6E-409C-BE32-E72D297353CC}">
              <c16:uniqueId val="{00000002-7878-44AD-AA7D-04919731F15A}"/>
            </c:ext>
          </c:extLst>
        </c:ser>
        <c:ser>
          <c:idx val="3"/>
          <c:order val="3"/>
          <c:tx>
            <c:strRef>
              <c:f>Sheet1!$E$1</c:f>
              <c:strCache>
                <c:ptCount val="1"/>
                <c:pt idx="0">
                  <c:v>Reserves</c:v>
                </c:pt>
              </c:strCache>
            </c:strRef>
          </c:tx>
          <c:spPr>
            <a:ln w="28575" cap="rnd">
              <a:solidFill>
                <a:schemeClr val="accent4"/>
              </a:solidFill>
              <a:round/>
            </a:ln>
            <a:effectLst/>
          </c:spPr>
          <c:marker>
            <c:symbol val="none"/>
          </c:marker>
          <c:cat>
            <c:numRef>
              <c:f>Sheet1!$A$2:$A$7</c:f>
              <c:numCache>
                <c:formatCode>General</c:formatCode>
                <c:ptCount val="6"/>
                <c:pt idx="0">
                  <c:v>2019</c:v>
                </c:pt>
                <c:pt idx="1">
                  <c:v>2020</c:v>
                </c:pt>
                <c:pt idx="2">
                  <c:v>2021</c:v>
                </c:pt>
                <c:pt idx="3">
                  <c:v>2022</c:v>
                </c:pt>
                <c:pt idx="4">
                  <c:v>2023</c:v>
                </c:pt>
                <c:pt idx="5">
                  <c:v>2024</c:v>
                </c:pt>
              </c:numCache>
            </c:numRef>
          </c:cat>
          <c:val>
            <c:numRef>
              <c:f>Sheet1!$E$2:$E$7</c:f>
              <c:numCache>
                <c:formatCode>#,##0</c:formatCode>
                <c:ptCount val="6"/>
                <c:pt idx="0">
                  <c:v>1531348</c:v>
                </c:pt>
                <c:pt idx="1">
                  <c:v>992452</c:v>
                </c:pt>
                <c:pt idx="2">
                  <c:v>989836</c:v>
                </c:pt>
                <c:pt idx="3">
                  <c:v>869777</c:v>
                </c:pt>
                <c:pt idx="4">
                  <c:v>817877</c:v>
                </c:pt>
                <c:pt idx="5">
                  <c:v>752996</c:v>
                </c:pt>
              </c:numCache>
            </c:numRef>
          </c:val>
          <c:smooth val="0"/>
          <c:extLst>
            <c:ext xmlns:c16="http://schemas.microsoft.com/office/drawing/2014/chart" uri="{C3380CC4-5D6E-409C-BE32-E72D297353CC}">
              <c16:uniqueId val="{00000003-7878-44AD-AA7D-04919731F15A}"/>
            </c:ext>
          </c:extLst>
        </c:ser>
        <c:dLbls>
          <c:showLegendKey val="0"/>
          <c:showVal val="0"/>
          <c:showCatName val="0"/>
          <c:showSerName val="0"/>
          <c:showPercent val="0"/>
          <c:showBubbleSize val="0"/>
        </c:dLbls>
        <c:smooth val="0"/>
        <c:axId val="430327176"/>
        <c:axId val="178397480"/>
      </c:lineChart>
      <c:catAx>
        <c:axId val="430327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8397480"/>
        <c:crosses val="autoZero"/>
        <c:auto val="1"/>
        <c:lblAlgn val="ctr"/>
        <c:lblOffset val="100"/>
        <c:noMultiLvlLbl val="0"/>
      </c:catAx>
      <c:valAx>
        <c:axId val="178397480"/>
        <c:scaling>
          <c:orientation val="minMax"/>
          <c:max val="1100000"/>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303271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Cash</a:t>
            </a:r>
            <a:r>
              <a:rPr lang="en-US" baseline="0" dirty="0" smtClean="0"/>
              <a:t> flow</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4370002882587651"/>
          <c:y val="0.14440336134453782"/>
          <c:w val="0.84281249525890189"/>
          <c:h val="0.66861377621914908"/>
        </c:manualLayout>
      </c:layout>
      <c:lineChart>
        <c:grouping val="standard"/>
        <c:varyColors val="0"/>
        <c:ser>
          <c:idx val="0"/>
          <c:order val="0"/>
          <c:tx>
            <c:strRef>
              <c:f>Sheet1!$B$1</c:f>
              <c:strCache>
                <c:ptCount val="1"/>
                <c:pt idx="0">
                  <c:v>Expenses</c:v>
                </c:pt>
              </c:strCache>
            </c:strRef>
          </c:tx>
          <c:spPr>
            <a:ln w="28575" cap="rnd">
              <a:solidFill>
                <a:schemeClr val="accent2"/>
              </a:solidFill>
              <a:round/>
            </a:ln>
            <a:effectLst/>
          </c:spPr>
          <c:marker>
            <c:symbol val="none"/>
          </c:marker>
          <c:cat>
            <c:numRef>
              <c:f>Sheet1!$A$2:$A$7</c:f>
              <c:numCache>
                <c:formatCode>General</c:formatCode>
                <c:ptCount val="6"/>
                <c:pt idx="0">
                  <c:v>2024</c:v>
                </c:pt>
                <c:pt idx="1">
                  <c:v>2025</c:v>
                </c:pt>
                <c:pt idx="2">
                  <c:v>2026</c:v>
                </c:pt>
                <c:pt idx="3">
                  <c:v>2027</c:v>
                </c:pt>
                <c:pt idx="4">
                  <c:v>2028</c:v>
                </c:pt>
                <c:pt idx="5">
                  <c:v>2029</c:v>
                </c:pt>
              </c:numCache>
            </c:numRef>
          </c:cat>
          <c:val>
            <c:numRef>
              <c:f>Sheet1!$B$2:$B$7</c:f>
              <c:numCache>
                <c:formatCode>#,##0</c:formatCode>
                <c:ptCount val="6"/>
                <c:pt idx="0">
                  <c:v>818220</c:v>
                </c:pt>
                <c:pt idx="1">
                  <c:v>883560</c:v>
                </c:pt>
                <c:pt idx="2">
                  <c:v>927738</c:v>
                </c:pt>
                <c:pt idx="3">
                  <c:v>974124.9</c:v>
                </c:pt>
                <c:pt idx="4">
                  <c:v>1022831.145</c:v>
                </c:pt>
                <c:pt idx="5">
                  <c:v>1073972.7022500001</c:v>
                </c:pt>
              </c:numCache>
            </c:numRef>
          </c:val>
          <c:smooth val="0"/>
          <c:extLst>
            <c:ext xmlns:c16="http://schemas.microsoft.com/office/drawing/2014/chart" uri="{C3380CC4-5D6E-409C-BE32-E72D297353CC}">
              <c16:uniqueId val="{00000000-9FAB-4E83-A48C-CA11E095743F}"/>
            </c:ext>
          </c:extLst>
        </c:ser>
        <c:ser>
          <c:idx val="1"/>
          <c:order val="1"/>
          <c:tx>
            <c:strRef>
              <c:f>Sheet1!$C$1</c:f>
              <c:strCache>
                <c:ptCount val="1"/>
                <c:pt idx="0">
                  <c:v>Revenues</c:v>
                </c:pt>
              </c:strCache>
            </c:strRef>
          </c:tx>
          <c:spPr>
            <a:ln w="28575" cap="rnd">
              <a:solidFill>
                <a:schemeClr val="accent4"/>
              </a:solidFill>
              <a:round/>
            </a:ln>
            <a:effectLst/>
          </c:spPr>
          <c:marker>
            <c:symbol val="none"/>
          </c:marker>
          <c:cat>
            <c:numRef>
              <c:f>Sheet1!$A$2:$A$7</c:f>
              <c:numCache>
                <c:formatCode>General</c:formatCode>
                <c:ptCount val="6"/>
                <c:pt idx="0">
                  <c:v>2024</c:v>
                </c:pt>
                <c:pt idx="1">
                  <c:v>2025</c:v>
                </c:pt>
                <c:pt idx="2">
                  <c:v>2026</c:v>
                </c:pt>
                <c:pt idx="3">
                  <c:v>2027</c:v>
                </c:pt>
                <c:pt idx="4">
                  <c:v>2028</c:v>
                </c:pt>
                <c:pt idx="5">
                  <c:v>2029</c:v>
                </c:pt>
              </c:numCache>
            </c:numRef>
          </c:cat>
          <c:val>
            <c:numRef>
              <c:f>Sheet1!$C$2:$C$7</c:f>
              <c:numCache>
                <c:formatCode>#,##0</c:formatCode>
                <c:ptCount val="6"/>
                <c:pt idx="0">
                  <c:v>871496</c:v>
                </c:pt>
                <c:pt idx="1">
                  <c:v>998494</c:v>
                </c:pt>
                <c:pt idx="2">
                  <c:v>1008478.9400000001</c:v>
                </c:pt>
                <c:pt idx="3">
                  <c:v>1018563.7294000001</c:v>
                </c:pt>
                <c:pt idx="4">
                  <c:v>1028749.3666940001</c:v>
                </c:pt>
                <c:pt idx="5">
                  <c:v>1039036.8603609401</c:v>
                </c:pt>
              </c:numCache>
            </c:numRef>
          </c:val>
          <c:smooth val="0"/>
          <c:extLst>
            <c:ext xmlns:c16="http://schemas.microsoft.com/office/drawing/2014/chart" uri="{C3380CC4-5D6E-409C-BE32-E72D297353CC}">
              <c16:uniqueId val="{00000001-9FAB-4E83-A48C-CA11E095743F}"/>
            </c:ext>
          </c:extLst>
        </c:ser>
        <c:ser>
          <c:idx val="2"/>
          <c:order val="2"/>
          <c:tx>
            <c:strRef>
              <c:f>Sheet1!$D$1</c:f>
              <c:strCache>
                <c:ptCount val="1"/>
                <c:pt idx="0">
                  <c:v>Reserves</c:v>
                </c:pt>
              </c:strCache>
            </c:strRef>
          </c:tx>
          <c:spPr>
            <a:ln w="28575" cap="rnd">
              <a:solidFill>
                <a:schemeClr val="accent6"/>
              </a:solidFill>
              <a:round/>
            </a:ln>
            <a:effectLst/>
          </c:spPr>
          <c:marker>
            <c:symbol val="none"/>
          </c:marker>
          <c:cat>
            <c:numRef>
              <c:f>Sheet1!$A$2:$A$7</c:f>
              <c:numCache>
                <c:formatCode>General</c:formatCode>
                <c:ptCount val="6"/>
                <c:pt idx="0">
                  <c:v>2024</c:v>
                </c:pt>
                <c:pt idx="1">
                  <c:v>2025</c:v>
                </c:pt>
                <c:pt idx="2">
                  <c:v>2026</c:v>
                </c:pt>
                <c:pt idx="3">
                  <c:v>2027</c:v>
                </c:pt>
                <c:pt idx="4">
                  <c:v>2028</c:v>
                </c:pt>
                <c:pt idx="5">
                  <c:v>2029</c:v>
                </c:pt>
              </c:numCache>
            </c:numRef>
          </c:cat>
          <c:val>
            <c:numRef>
              <c:f>Sheet1!$D$2:$D$7</c:f>
              <c:numCache>
                <c:formatCode>#,##0</c:formatCode>
                <c:ptCount val="6"/>
                <c:pt idx="0">
                  <c:v>800000</c:v>
                </c:pt>
                <c:pt idx="1">
                  <c:v>914934</c:v>
                </c:pt>
                <c:pt idx="2">
                  <c:v>995674.94000000006</c:v>
                </c:pt>
                <c:pt idx="3">
                  <c:v>1040113.7694000001</c:v>
                </c:pt>
                <c:pt idx="4">
                  <c:v>1046031.9910940002</c:v>
                </c:pt>
                <c:pt idx="5">
                  <c:v>1011096.1492049402</c:v>
                </c:pt>
              </c:numCache>
            </c:numRef>
          </c:val>
          <c:smooth val="0"/>
          <c:extLst>
            <c:ext xmlns:c16="http://schemas.microsoft.com/office/drawing/2014/chart" uri="{C3380CC4-5D6E-409C-BE32-E72D297353CC}">
              <c16:uniqueId val="{00000002-9FAB-4E83-A48C-CA11E095743F}"/>
            </c:ext>
          </c:extLst>
        </c:ser>
        <c:dLbls>
          <c:showLegendKey val="0"/>
          <c:showVal val="0"/>
          <c:showCatName val="0"/>
          <c:showSerName val="0"/>
          <c:showPercent val="0"/>
          <c:showBubbleSize val="0"/>
        </c:dLbls>
        <c:smooth val="0"/>
        <c:axId val="390224200"/>
        <c:axId val="390219280"/>
      </c:lineChart>
      <c:catAx>
        <c:axId val="390224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0219280"/>
        <c:crosses val="autoZero"/>
        <c:auto val="1"/>
        <c:lblAlgn val="ctr"/>
        <c:lblOffset val="100"/>
        <c:noMultiLvlLbl val="0"/>
      </c:catAx>
      <c:valAx>
        <c:axId val="390219280"/>
        <c:scaling>
          <c:orientation val="minMax"/>
          <c:min val="800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022420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ED03D7-1887-4A4F-96C5-9B2122BD7840}" type="datetimeFigureOut">
              <a:rPr lang="en-US" smtClean="0"/>
              <a:t>12/6/2024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A1039D-A2EF-4975-AE2F-5E69D26A1F7A}" type="slidenum">
              <a:rPr lang="en-US" smtClean="0"/>
              <a:t>‹#›</a:t>
            </a:fld>
            <a:endParaRPr lang="en-US"/>
          </a:p>
        </p:txBody>
      </p:sp>
    </p:spTree>
    <p:extLst>
      <p:ext uri="{BB962C8B-B14F-4D97-AF65-F5344CB8AC3E}">
        <p14:creationId xmlns:p14="http://schemas.microsoft.com/office/powerpoint/2010/main" val="969453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district is governed by a board</a:t>
            </a:r>
            <a:r>
              <a:rPr lang="en-US" baseline="0" dirty="0" smtClean="0"/>
              <a:t> of directors:</a:t>
            </a:r>
          </a:p>
          <a:p>
            <a:endParaRPr lang="en-US" baseline="0" dirty="0" smtClean="0"/>
          </a:p>
          <a:p>
            <a:r>
              <a:rPr lang="en-US" baseline="0" dirty="0" smtClean="0"/>
              <a:t>It is our job to oversee what is taking place in the district and to ensure that standards are being met.  It is our job to keep rates down and we have managed to keep rates the same over the last 15 years.</a:t>
            </a:r>
          </a:p>
          <a:p>
            <a:pPr marL="171450" indent="-171450">
              <a:buFont typeface="Arial" panose="020B0604020202020204" pitchFamily="34" charset="0"/>
              <a:buChar char="•"/>
            </a:pPr>
            <a:r>
              <a:rPr lang="en-US" baseline="0" dirty="0" smtClean="0"/>
              <a:t>No one, my self included likes rate increases</a:t>
            </a:r>
            <a:endParaRPr lang="en-US" dirty="0"/>
          </a:p>
        </p:txBody>
      </p:sp>
      <p:sp>
        <p:nvSpPr>
          <p:cNvPr id="4" name="Slide Number Placeholder 3"/>
          <p:cNvSpPr>
            <a:spLocks noGrp="1"/>
          </p:cNvSpPr>
          <p:nvPr>
            <p:ph type="sldNum" sz="quarter" idx="10"/>
          </p:nvPr>
        </p:nvSpPr>
        <p:spPr/>
        <p:txBody>
          <a:bodyPr/>
          <a:lstStyle/>
          <a:p>
            <a:fld id="{BBA1039D-A2EF-4975-AE2F-5E69D26A1F7A}" type="slidenum">
              <a:rPr lang="en-US" smtClean="0"/>
              <a:t>3</a:t>
            </a:fld>
            <a:endParaRPr lang="en-US"/>
          </a:p>
        </p:txBody>
      </p:sp>
    </p:spTree>
    <p:extLst>
      <p:ext uri="{BB962C8B-B14F-4D97-AF65-F5344CB8AC3E}">
        <p14:creationId xmlns:p14="http://schemas.microsoft.com/office/powerpoint/2010/main" val="1929616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1990 = sewer $25/water</a:t>
            </a:r>
            <a:r>
              <a:rPr lang="en-US" baseline="0" dirty="0" smtClean="0"/>
              <a:t> $30</a:t>
            </a:r>
          </a:p>
          <a:p>
            <a:r>
              <a:rPr lang="en-US" baseline="0" dirty="0" smtClean="0"/>
              <a:t>1999 = sewer $30/water $35</a:t>
            </a:r>
          </a:p>
          <a:p>
            <a:r>
              <a:rPr lang="en-US" baseline="0" dirty="0" smtClean="0"/>
              <a:t>2006 = sewer $35/water $45</a:t>
            </a:r>
          </a:p>
          <a:p>
            <a:r>
              <a:rPr lang="en-US" baseline="0" dirty="0" smtClean="0"/>
              <a:t>2022 = sewer $40/water $50</a:t>
            </a:r>
          </a:p>
          <a:p>
            <a:endParaRPr lang="en-US" baseline="0" dirty="0" smtClean="0"/>
          </a:p>
          <a:p>
            <a:r>
              <a:rPr lang="en-US" baseline="0" dirty="0" smtClean="0"/>
              <a:t>Commercial rate was changed in 2019 based on tap size and $4/1000 gallons</a:t>
            </a:r>
            <a:endParaRPr lang="en-US" dirty="0"/>
          </a:p>
        </p:txBody>
      </p:sp>
      <p:sp>
        <p:nvSpPr>
          <p:cNvPr id="4" name="Slide Number Placeholder 3"/>
          <p:cNvSpPr>
            <a:spLocks noGrp="1"/>
          </p:cNvSpPr>
          <p:nvPr>
            <p:ph type="sldNum" sz="quarter" idx="10"/>
          </p:nvPr>
        </p:nvSpPr>
        <p:spPr/>
        <p:txBody>
          <a:bodyPr/>
          <a:lstStyle/>
          <a:p>
            <a:fld id="{BBA1039D-A2EF-4975-AE2F-5E69D26A1F7A}" type="slidenum">
              <a:rPr lang="en-US" smtClean="0"/>
              <a:t>5</a:t>
            </a:fld>
            <a:endParaRPr lang="en-US"/>
          </a:p>
        </p:txBody>
      </p:sp>
    </p:spTree>
    <p:extLst>
      <p:ext uri="{BB962C8B-B14F-4D97-AF65-F5344CB8AC3E}">
        <p14:creationId xmlns:p14="http://schemas.microsoft.com/office/powerpoint/2010/main" val="510834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A1039D-A2EF-4975-AE2F-5E69D26A1F7A}" type="slidenum">
              <a:rPr lang="en-US" smtClean="0"/>
              <a:t>6</a:t>
            </a:fld>
            <a:endParaRPr lang="en-US"/>
          </a:p>
        </p:txBody>
      </p:sp>
    </p:spTree>
    <p:extLst>
      <p:ext uri="{BB962C8B-B14F-4D97-AF65-F5344CB8AC3E}">
        <p14:creationId xmlns:p14="http://schemas.microsoft.com/office/powerpoint/2010/main" val="398477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A1039D-A2EF-4975-AE2F-5E69D26A1F7A}" type="slidenum">
              <a:rPr lang="en-US" smtClean="0"/>
              <a:t>9</a:t>
            </a:fld>
            <a:endParaRPr lang="en-US"/>
          </a:p>
        </p:txBody>
      </p:sp>
    </p:spTree>
    <p:extLst>
      <p:ext uri="{BB962C8B-B14F-4D97-AF65-F5344CB8AC3E}">
        <p14:creationId xmlns:p14="http://schemas.microsoft.com/office/powerpoint/2010/main" val="1182021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A1039D-A2EF-4975-AE2F-5E69D26A1F7A}" type="slidenum">
              <a:rPr lang="en-US" smtClean="0"/>
              <a:t>10</a:t>
            </a:fld>
            <a:endParaRPr lang="en-US"/>
          </a:p>
        </p:txBody>
      </p:sp>
    </p:spTree>
    <p:extLst>
      <p:ext uri="{BB962C8B-B14F-4D97-AF65-F5344CB8AC3E}">
        <p14:creationId xmlns:p14="http://schemas.microsoft.com/office/powerpoint/2010/main" val="1401867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A1039D-A2EF-4975-AE2F-5E69D26A1F7A}" type="slidenum">
              <a:rPr lang="en-US" smtClean="0"/>
              <a:t>16</a:t>
            </a:fld>
            <a:endParaRPr lang="en-US"/>
          </a:p>
        </p:txBody>
      </p:sp>
    </p:spTree>
    <p:extLst>
      <p:ext uri="{BB962C8B-B14F-4D97-AF65-F5344CB8AC3E}">
        <p14:creationId xmlns:p14="http://schemas.microsoft.com/office/powerpoint/2010/main" val="1371016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36D24BA-464F-443A-9EFC-7185E71DA5E5}"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1F7CAFA7-1C16-46F3-8608-2D2EBD36C7CE}" type="slidenum">
              <a:rPr lang="en-US" smtClean="0"/>
              <a:t>‹#›</a:t>
            </a:fld>
            <a:endParaRPr lang="en-US"/>
          </a:p>
        </p:txBody>
      </p:sp>
    </p:spTree>
    <p:extLst>
      <p:ext uri="{BB962C8B-B14F-4D97-AF65-F5344CB8AC3E}">
        <p14:creationId xmlns:p14="http://schemas.microsoft.com/office/powerpoint/2010/main" val="37682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36D24BA-464F-443A-9EFC-7185E71DA5E5}"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F7CAFA7-1C16-46F3-8608-2D2EBD36C7CE}" type="slidenum">
              <a:rPr lang="en-US" smtClean="0"/>
              <a:t>‹#›</a:t>
            </a:fld>
            <a:endParaRPr lang="en-US"/>
          </a:p>
        </p:txBody>
      </p:sp>
    </p:spTree>
    <p:extLst>
      <p:ext uri="{BB962C8B-B14F-4D97-AF65-F5344CB8AC3E}">
        <p14:creationId xmlns:p14="http://schemas.microsoft.com/office/powerpoint/2010/main" val="4192803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36D24BA-464F-443A-9EFC-7185E71DA5E5}"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F7CAFA7-1C16-46F3-8608-2D2EBD36C7CE}"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36261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936D24BA-464F-443A-9EFC-7185E71DA5E5}"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F7CAFA7-1C16-46F3-8608-2D2EBD36C7CE}" type="slidenum">
              <a:rPr lang="en-US" smtClean="0"/>
              <a:t>‹#›</a:t>
            </a:fld>
            <a:endParaRPr lang="en-US"/>
          </a:p>
        </p:txBody>
      </p:sp>
    </p:spTree>
    <p:extLst>
      <p:ext uri="{BB962C8B-B14F-4D97-AF65-F5344CB8AC3E}">
        <p14:creationId xmlns:p14="http://schemas.microsoft.com/office/powerpoint/2010/main" val="3642210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936D24BA-464F-443A-9EFC-7185E71DA5E5}"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F7CAFA7-1C16-46F3-8608-2D2EBD36C7CE}"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617008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936D24BA-464F-443A-9EFC-7185E71DA5E5}"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F7CAFA7-1C16-46F3-8608-2D2EBD36C7CE}" type="slidenum">
              <a:rPr lang="en-US" smtClean="0"/>
              <a:t>‹#›</a:t>
            </a:fld>
            <a:endParaRPr lang="en-US"/>
          </a:p>
        </p:txBody>
      </p:sp>
    </p:spTree>
    <p:extLst>
      <p:ext uri="{BB962C8B-B14F-4D97-AF65-F5344CB8AC3E}">
        <p14:creationId xmlns:p14="http://schemas.microsoft.com/office/powerpoint/2010/main" val="2209487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6D24BA-464F-443A-9EFC-7185E71DA5E5}"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7CAFA7-1C16-46F3-8608-2D2EBD36C7CE}" type="slidenum">
              <a:rPr lang="en-US" smtClean="0"/>
              <a:t>‹#›</a:t>
            </a:fld>
            <a:endParaRPr lang="en-US"/>
          </a:p>
        </p:txBody>
      </p:sp>
    </p:spTree>
    <p:extLst>
      <p:ext uri="{BB962C8B-B14F-4D97-AF65-F5344CB8AC3E}">
        <p14:creationId xmlns:p14="http://schemas.microsoft.com/office/powerpoint/2010/main" val="34001897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6D24BA-464F-443A-9EFC-7185E71DA5E5}"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7CAFA7-1C16-46F3-8608-2D2EBD36C7CE}" type="slidenum">
              <a:rPr lang="en-US" smtClean="0"/>
              <a:t>‹#›</a:t>
            </a:fld>
            <a:endParaRPr lang="en-US"/>
          </a:p>
        </p:txBody>
      </p:sp>
    </p:spTree>
    <p:extLst>
      <p:ext uri="{BB962C8B-B14F-4D97-AF65-F5344CB8AC3E}">
        <p14:creationId xmlns:p14="http://schemas.microsoft.com/office/powerpoint/2010/main" val="3235409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6D24BA-464F-443A-9EFC-7185E71DA5E5}"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7CAFA7-1C16-46F3-8608-2D2EBD36C7CE}" type="slidenum">
              <a:rPr lang="en-US" smtClean="0"/>
              <a:t>‹#›</a:t>
            </a:fld>
            <a:endParaRPr lang="en-US"/>
          </a:p>
        </p:txBody>
      </p:sp>
    </p:spTree>
    <p:extLst>
      <p:ext uri="{BB962C8B-B14F-4D97-AF65-F5344CB8AC3E}">
        <p14:creationId xmlns:p14="http://schemas.microsoft.com/office/powerpoint/2010/main" val="3669440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36D24BA-464F-443A-9EFC-7185E71DA5E5}"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F7CAFA7-1C16-46F3-8608-2D2EBD36C7CE}" type="slidenum">
              <a:rPr lang="en-US" smtClean="0"/>
              <a:t>‹#›</a:t>
            </a:fld>
            <a:endParaRPr lang="en-US"/>
          </a:p>
        </p:txBody>
      </p:sp>
    </p:spTree>
    <p:extLst>
      <p:ext uri="{BB962C8B-B14F-4D97-AF65-F5344CB8AC3E}">
        <p14:creationId xmlns:p14="http://schemas.microsoft.com/office/powerpoint/2010/main" val="2152503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6D24BA-464F-443A-9EFC-7185E71DA5E5}"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1F7CAFA7-1C16-46F3-8608-2D2EBD36C7CE}" type="slidenum">
              <a:rPr lang="en-US" smtClean="0"/>
              <a:t>‹#›</a:t>
            </a:fld>
            <a:endParaRPr lang="en-US"/>
          </a:p>
        </p:txBody>
      </p:sp>
    </p:spTree>
    <p:extLst>
      <p:ext uri="{BB962C8B-B14F-4D97-AF65-F5344CB8AC3E}">
        <p14:creationId xmlns:p14="http://schemas.microsoft.com/office/powerpoint/2010/main" val="88046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36D24BA-464F-443A-9EFC-7185E71DA5E5}" type="datetimeFigureOut">
              <a:rPr lang="en-US" smtClean="0"/>
              <a:t>12/6/2024</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1F7CAFA7-1C16-46F3-8608-2D2EBD36C7CE}" type="slidenum">
              <a:rPr lang="en-US" smtClean="0"/>
              <a:t>‹#›</a:t>
            </a:fld>
            <a:endParaRPr lang="en-US"/>
          </a:p>
        </p:txBody>
      </p:sp>
    </p:spTree>
    <p:extLst>
      <p:ext uri="{BB962C8B-B14F-4D97-AF65-F5344CB8AC3E}">
        <p14:creationId xmlns:p14="http://schemas.microsoft.com/office/powerpoint/2010/main" val="487341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36D24BA-464F-443A-9EFC-7185E71DA5E5}" type="datetimeFigureOut">
              <a:rPr lang="en-US" smtClean="0"/>
              <a:t>12/6/2024</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F7CAFA7-1C16-46F3-8608-2D2EBD36C7CE}" type="slidenum">
              <a:rPr lang="en-US" smtClean="0"/>
              <a:t>‹#›</a:t>
            </a:fld>
            <a:endParaRPr lang="en-US"/>
          </a:p>
        </p:txBody>
      </p:sp>
    </p:spTree>
    <p:extLst>
      <p:ext uri="{BB962C8B-B14F-4D97-AF65-F5344CB8AC3E}">
        <p14:creationId xmlns:p14="http://schemas.microsoft.com/office/powerpoint/2010/main" val="2408515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6D24BA-464F-443A-9EFC-7185E71DA5E5}" type="datetimeFigureOut">
              <a:rPr lang="en-US" smtClean="0"/>
              <a:t>12/6/2024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F7CAFA7-1C16-46F3-8608-2D2EBD36C7CE}" type="slidenum">
              <a:rPr lang="en-US" smtClean="0"/>
              <a:t>‹#›</a:t>
            </a:fld>
            <a:endParaRPr lang="en-US"/>
          </a:p>
        </p:txBody>
      </p:sp>
    </p:spTree>
    <p:extLst>
      <p:ext uri="{BB962C8B-B14F-4D97-AF65-F5344CB8AC3E}">
        <p14:creationId xmlns:p14="http://schemas.microsoft.com/office/powerpoint/2010/main" val="3944448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36D24BA-464F-443A-9EFC-7185E71DA5E5}"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F7CAFA7-1C16-46F3-8608-2D2EBD36C7CE}" type="slidenum">
              <a:rPr lang="en-US" smtClean="0"/>
              <a:t>‹#›</a:t>
            </a:fld>
            <a:endParaRPr lang="en-US"/>
          </a:p>
        </p:txBody>
      </p:sp>
    </p:spTree>
    <p:extLst>
      <p:ext uri="{BB962C8B-B14F-4D97-AF65-F5344CB8AC3E}">
        <p14:creationId xmlns:p14="http://schemas.microsoft.com/office/powerpoint/2010/main" val="3306480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36D24BA-464F-443A-9EFC-7185E71DA5E5}"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F7CAFA7-1C16-46F3-8608-2D2EBD36C7CE}" type="slidenum">
              <a:rPr lang="en-US" smtClean="0"/>
              <a:t>‹#›</a:t>
            </a:fld>
            <a:endParaRPr lang="en-US"/>
          </a:p>
        </p:txBody>
      </p:sp>
    </p:spTree>
    <p:extLst>
      <p:ext uri="{BB962C8B-B14F-4D97-AF65-F5344CB8AC3E}">
        <p14:creationId xmlns:p14="http://schemas.microsoft.com/office/powerpoint/2010/main" val="2948688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936D24BA-464F-443A-9EFC-7185E71DA5E5}" type="datetimeFigureOut">
              <a:rPr lang="en-US" smtClean="0"/>
              <a:t>12/6/2024</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1F7CAFA7-1C16-46F3-8608-2D2EBD36C7CE}" type="slidenum">
              <a:rPr lang="en-US" smtClean="0"/>
              <a:t>‹#›</a:t>
            </a:fld>
            <a:endParaRPr lang="en-US"/>
          </a:p>
        </p:txBody>
      </p:sp>
    </p:spTree>
    <p:extLst>
      <p:ext uri="{BB962C8B-B14F-4D97-AF65-F5344CB8AC3E}">
        <p14:creationId xmlns:p14="http://schemas.microsoft.com/office/powerpoint/2010/main" val="562558957"/>
      </p:ext>
    </p:extLst>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 id="2147483887" r:id="rId12"/>
    <p:sldLayoutId id="2147483888" r:id="rId13"/>
    <p:sldLayoutId id="2147483889" r:id="rId14"/>
    <p:sldLayoutId id="2147483890" r:id="rId15"/>
    <p:sldLayoutId id="214748389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1295400"/>
          </a:xfrm>
        </p:spPr>
        <p:txBody>
          <a:bodyPr>
            <a:normAutofit fontScale="90000"/>
          </a:bodyPr>
          <a:lstStyle/>
          <a:p>
            <a:pPr algn="ctr"/>
            <a:r>
              <a:rPr lang="en-US" sz="4000" b="1" dirty="0" smtClean="0"/>
              <a:t>Cucharas Sanitation and Water District (CSWD)</a:t>
            </a:r>
            <a:endParaRPr lang="en-US" sz="4000" b="1" dirty="0"/>
          </a:p>
        </p:txBody>
      </p:sp>
      <p:sp>
        <p:nvSpPr>
          <p:cNvPr id="3" name="Subtitle 2"/>
          <p:cNvSpPr>
            <a:spLocks noGrp="1"/>
          </p:cNvSpPr>
          <p:nvPr>
            <p:ph type="subTitle" idx="1"/>
          </p:nvPr>
        </p:nvSpPr>
        <p:spPr>
          <a:xfrm>
            <a:off x="1485900" y="2362200"/>
            <a:ext cx="6172200" cy="3505200"/>
          </a:xfrm>
        </p:spPr>
        <p:txBody>
          <a:bodyPr>
            <a:normAutofit/>
          </a:bodyPr>
          <a:lstStyle/>
          <a:p>
            <a:r>
              <a:rPr lang="en-US" sz="4000" b="1" dirty="0" smtClean="0"/>
              <a:t>2025 Budget Hearing</a:t>
            </a:r>
          </a:p>
          <a:p>
            <a:pPr marL="457200" indent="-457200">
              <a:buFont typeface="Arial" panose="020B0604020202020204" pitchFamily="34" charset="0"/>
              <a:buChar char="•"/>
            </a:pPr>
            <a:r>
              <a:rPr lang="en-US" sz="3200" b="1" dirty="0" smtClean="0"/>
              <a:t>Includes 2025 Rate </a:t>
            </a:r>
            <a:r>
              <a:rPr lang="en-US" sz="3200" b="1" dirty="0"/>
              <a:t>I</a:t>
            </a:r>
            <a:r>
              <a:rPr lang="en-US" sz="3200" b="1" dirty="0" smtClean="0"/>
              <a:t>ncrease</a:t>
            </a:r>
          </a:p>
          <a:p>
            <a:r>
              <a:rPr lang="en-US" sz="4000" b="1" dirty="0" smtClean="0"/>
              <a:t>Friday, Dec. 6</a:t>
            </a:r>
            <a:r>
              <a:rPr lang="en-US" sz="4000" b="1" baseline="30000" dirty="0" smtClean="0"/>
              <a:t>th</a:t>
            </a:r>
            <a:r>
              <a:rPr lang="en-US" sz="4000" b="1" dirty="0" smtClean="0"/>
              <a:t>, 2024</a:t>
            </a:r>
            <a:endParaRPr lang="en-US" sz="4000" b="1" dirty="0"/>
          </a:p>
        </p:txBody>
      </p:sp>
    </p:spTree>
    <p:extLst>
      <p:ext uri="{BB962C8B-B14F-4D97-AF65-F5344CB8AC3E}">
        <p14:creationId xmlns:p14="http://schemas.microsoft.com/office/powerpoint/2010/main" val="1945589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304800"/>
            <a:ext cx="7772400" cy="609600"/>
          </a:xfrm>
        </p:spPr>
        <p:txBody>
          <a:bodyPr>
            <a:normAutofit fontScale="90000"/>
          </a:bodyPr>
          <a:lstStyle/>
          <a:p>
            <a:r>
              <a:rPr lang="en-US" sz="4000" dirty="0" smtClean="0"/>
              <a:t>The hard facts</a:t>
            </a:r>
            <a:endParaRPr lang="en-US" sz="4000" dirty="0"/>
          </a:p>
        </p:txBody>
      </p:sp>
      <p:sp>
        <p:nvSpPr>
          <p:cNvPr id="2" name="Subtitle 1"/>
          <p:cNvSpPr>
            <a:spLocks noGrp="1"/>
          </p:cNvSpPr>
          <p:nvPr>
            <p:ph type="subTitle" idx="1"/>
          </p:nvPr>
        </p:nvSpPr>
        <p:spPr>
          <a:xfrm>
            <a:off x="1424940" y="990600"/>
            <a:ext cx="7033260" cy="4296383"/>
          </a:xfrm>
        </p:spPr>
        <p:txBody>
          <a:bodyPr>
            <a:normAutofit fontScale="92500" lnSpcReduction="20000"/>
          </a:bodyPr>
          <a:lstStyle/>
          <a:p>
            <a:pPr marL="742950" indent="-742950" algn="l">
              <a:buFont typeface="Arial" panose="020B0604020202020204" pitchFamily="34" charset="0"/>
              <a:buChar char="•"/>
            </a:pPr>
            <a:r>
              <a:rPr lang="en-US" sz="2800" dirty="0" smtClean="0"/>
              <a:t>Baker Creek </a:t>
            </a:r>
            <a:r>
              <a:rPr lang="en-US" sz="2800" dirty="0"/>
              <a:t>plant abandoned in early 2000s</a:t>
            </a:r>
          </a:p>
          <a:p>
            <a:pPr marL="742950" indent="-742950" algn="l">
              <a:buFont typeface="Arial" panose="020B0604020202020204" pitchFamily="34" charset="0"/>
              <a:buChar char="•"/>
            </a:pPr>
            <a:r>
              <a:rPr lang="en-US" sz="2800" dirty="0" err="1" smtClean="0"/>
              <a:t>Dodgeton</a:t>
            </a:r>
            <a:r>
              <a:rPr lang="en-US" sz="2800" dirty="0" smtClean="0"/>
              <a:t> </a:t>
            </a:r>
            <a:r>
              <a:rPr lang="en-US" sz="2800" dirty="0"/>
              <a:t>plant </a:t>
            </a:r>
            <a:r>
              <a:rPr lang="en-US" sz="2800" dirty="0" smtClean="0"/>
              <a:t>failed to operate in 2021</a:t>
            </a:r>
          </a:p>
          <a:p>
            <a:pPr marL="1200150" lvl="1" indent="-742950" algn="l">
              <a:buClr>
                <a:schemeClr val="tx1"/>
              </a:buClr>
              <a:buFont typeface="Arial" panose="020B0604020202020204" pitchFamily="34" charset="0"/>
              <a:buChar char="•"/>
            </a:pPr>
            <a:r>
              <a:rPr lang="en-US" sz="2800" dirty="0" smtClean="0"/>
              <a:t>Plant has reached its end of life</a:t>
            </a:r>
          </a:p>
          <a:p>
            <a:pPr marL="742950" indent="-742950" algn="l">
              <a:buFont typeface="Arial" panose="020B0604020202020204" pitchFamily="34" charset="0"/>
              <a:buChar char="•"/>
            </a:pPr>
            <a:r>
              <a:rPr lang="en-US" sz="2800" dirty="0" smtClean="0"/>
              <a:t>Spanish </a:t>
            </a:r>
            <a:r>
              <a:rPr lang="en-US" sz="2800" dirty="0"/>
              <a:t>Peaks plant is now a single point of failure in our drinking water </a:t>
            </a:r>
            <a:r>
              <a:rPr lang="en-US" sz="2800" dirty="0" smtClean="0"/>
              <a:t>supply!</a:t>
            </a:r>
            <a:endParaRPr lang="en-US" sz="2800" dirty="0"/>
          </a:p>
          <a:p>
            <a:pPr marL="742950" indent="-742950" algn="l">
              <a:buFont typeface="Arial" panose="020B0604020202020204" pitchFamily="34" charset="0"/>
              <a:buChar char="•"/>
            </a:pPr>
            <a:r>
              <a:rPr lang="en-US" sz="2800" dirty="0" smtClean="0"/>
              <a:t>Spring Creek fire demonstrated vulnerability</a:t>
            </a:r>
          </a:p>
          <a:p>
            <a:pPr marL="1200150" lvl="1" indent="-742950" algn="l">
              <a:buFont typeface="Arial" panose="020B0604020202020204" pitchFamily="34" charset="0"/>
              <a:buChar char="•"/>
            </a:pPr>
            <a:r>
              <a:rPr lang="en-US" sz="2600" dirty="0" smtClean="0"/>
              <a:t>CSWD Watersheds were spared</a:t>
            </a:r>
          </a:p>
        </p:txBody>
      </p:sp>
      <p:sp>
        <p:nvSpPr>
          <p:cNvPr id="4" name="TextBox 3"/>
          <p:cNvSpPr txBox="1"/>
          <p:nvPr/>
        </p:nvSpPr>
        <p:spPr>
          <a:xfrm>
            <a:off x="685800" y="5486400"/>
            <a:ext cx="8077200" cy="1200329"/>
          </a:xfrm>
          <a:prstGeom prst="rect">
            <a:avLst/>
          </a:prstGeom>
          <a:solidFill>
            <a:schemeClr val="accent1"/>
          </a:solidFill>
        </p:spPr>
        <p:txBody>
          <a:bodyPr wrap="square" rtlCol="0">
            <a:spAutoFit/>
          </a:bodyPr>
          <a:lstStyle/>
          <a:p>
            <a:pPr algn="ctr"/>
            <a:r>
              <a:rPr lang="en-US" sz="2400" dirty="0" smtClean="0">
                <a:solidFill>
                  <a:schemeClr val="bg1"/>
                </a:solidFill>
              </a:rPr>
              <a:t>Resurrecting the Baker Creek plant required to eliminate risk of single point failure of SP plant or a wildfire that destroys the Cucharas watershed</a:t>
            </a:r>
            <a:endParaRPr lang="en-US" sz="2400" dirty="0">
              <a:solidFill>
                <a:schemeClr val="bg1"/>
              </a:solidFill>
            </a:endParaRPr>
          </a:p>
        </p:txBody>
      </p:sp>
    </p:spTree>
    <p:extLst>
      <p:ext uri="{BB962C8B-B14F-4D97-AF65-F5344CB8AC3E}">
        <p14:creationId xmlns:p14="http://schemas.microsoft.com/office/powerpoint/2010/main" val="8471564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639762"/>
          </a:xfrm>
        </p:spPr>
        <p:txBody>
          <a:bodyPr/>
          <a:lstStyle/>
          <a:p>
            <a:r>
              <a:rPr lang="en-US" sz="3200" dirty="0" smtClean="0"/>
              <a:t>Plant and equipment</a:t>
            </a:r>
            <a:endParaRPr lang="en-US" sz="3200" dirty="0"/>
          </a:p>
        </p:txBody>
      </p:sp>
      <p:pic>
        <p:nvPicPr>
          <p:cNvPr id="5" name="Content Placeholder 4" descr="Free Images : rust, vehicle, &lt;strong&gt;junk&lt;/strong&gt; yard, junkyard, scrap, rural decay, rusty &lt;strong&gt;cars&lt;/strong&gt;, automobile ..."/>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50596" y="1524000"/>
            <a:ext cx="6476530" cy="4387850"/>
          </a:xfrm>
        </p:spPr>
      </p:pic>
    </p:spTree>
    <p:extLst>
      <p:ext uri="{BB962C8B-B14F-4D97-AF65-F5344CB8AC3E}">
        <p14:creationId xmlns:p14="http://schemas.microsoft.com/office/powerpoint/2010/main" val="915183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92162"/>
          </a:xfrm>
        </p:spPr>
        <p:txBody>
          <a:bodyPr/>
          <a:lstStyle/>
          <a:p>
            <a:pPr algn="ctr"/>
            <a:r>
              <a:rPr lang="en-US" sz="4000" dirty="0" smtClean="0"/>
              <a:t>Asset &amp; Debt</a:t>
            </a:r>
            <a:endParaRPr lang="en-US" sz="4000" dirty="0"/>
          </a:p>
        </p:txBody>
      </p:sp>
      <p:sp>
        <p:nvSpPr>
          <p:cNvPr id="3" name="Content Placeholder 2"/>
          <p:cNvSpPr>
            <a:spLocks noGrp="1"/>
          </p:cNvSpPr>
          <p:nvPr>
            <p:ph idx="1"/>
          </p:nvPr>
        </p:nvSpPr>
        <p:spPr>
          <a:xfrm>
            <a:off x="762000" y="1600200"/>
            <a:ext cx="7924800" cy="4267200"/>
          </a:xfrm>
        </p:spPr>
        <p:txBody>
          <a:bodyPr>
            <a:normAutofit lnSpcReduction="10000"/>
          </a:bodyPr>
          <a:lstStyle/>
          <a:p>
            <a:r>
              <a:rPr lang="en-US" sz="2400" dirty="0" smtClean="0"/>
              <a:t>Depreciation (2019 thru 2023)		     $2,067,125	</a:t>
            </a:r>
          </a:p>
          <a:p>
            <a:pPr lvl="1">
              <a:buClr>
                <a:schemeClr val="tx1"/>
              </a:buClr>
            </a:pPr>
            <a:r>
              <a:rPr lang="en-US" sz="2000" dirty="0" smtClean="0"/>
              <a:t>The last 5 years of depreciation quantifies the physical decline of our plant and equipment</a:t>
            </a:r>
          </a:p>
          <a:p>
            <a:r>
              <a:rPr lang="en-US" sz="2400" dirty="0" smtClean="0"/>
              <a:t>Capital Improvements (2019 - 2023)</a:t>
            </a:r>
            <a:r>
              <a:rPr lang="en-US" sz="2400" dirty="0"/>
              <a:t>	</a:t>
            </a:r>
            <a:r>
              <a:rPr lang="en-US" sz="2400" dirty="0" smtClean="0"/>
              <a:t>$1,837,911</a:t>
            </a:r>
            <a:endParaRPr lang="en-US" sz="2400" dirty="0" smtClean="0">
              <a:solidFill>
                <a:srgbClr val="FF0000"/>
              </a:solidFill>
            </a:endParaRPr>
          </a:p>
          <a:p>
            <a:pPr lvl="1">
              <a:buClr>
                <a:schemeClr val="tx1"/>
              </a:buClr>
            </a:pPr>
            <a:r>
              <a:rPr lang="en-US" sz="2000" dirty="0" smtClean="0"/>
              <a:t>Current debt (Dodgeton tank, SPWSIP)</a:t>
            </a:r>
            <a:r>
              <a:rPr lang="en-US" sz="2000" dirty="0"/>
              <a:t>	</a:t>
            </a:r>
            <a:r>
              <a:rPr lang="en-US" sz="2000" dirty="0" smtClean="0"/>
              <a:t>	   $1,349,780</a:t>
            </a:r>
          </a:p>
          <a:p>
            <a:r>
              <a:rPr lang="en-US" sz="2400" dirty="0" smtClean="0"/>
              <a:t>Near-term Capital expenses (2025+)	   $320,000</a:t>
            </a:r>
          </a:p>
          <a:p>
            <a:pPr lvl="1">
              <a:buClr>
                <a:schemeClr val="tx1"/>
              </a:buClr>
            </a:pPr>
            <a:r>
              <a:rPr lang="en-US" sz="2000" dirty="0" smtClean="0"/>
              <a:t>Baker Creek plant, Integrated control system, Sewer plant </a:t>
            </a:r>
            <a:r>
              <a:rPr lang="en-US" sz="2000" dirty="0" err="1" smtClean="0"/>
              <a:t>headworks</a:t>
            </a:r>
            <a:r>
              <a:rPr lang="en-US" sz="2000" dirty="0" smtClean="0"/>
              <a:t> (circa 1994), service van, water meters, Britton Pond </a:t>
            </a:r>
            <a:r>
              <a:rPr lang="en-US" sz="2000" dirty="0" err="1" smtClean="0"/>
              <a:t>headgates</a:t>
            </a:r>
            <a:r>
              <a:rPr lang="en-US" sz="2000" dirty="0" smtClean="0"/>
              <a:t> &amp; flumes</a:t>
            </a:r>
          </a:p>
          <a:p>
            <a:pPr lvl="1">
              <a:buClr>
                <a:schemeClr val="tx1"/>
              </a:buClr>
            </a:pPr>
            <a:r>
              <a:rPr lang="en-US" sz="2000" dirty="0" smtClean="0"/>
              <a:t>New debt for Baker Creek plant (</a:t>
            </a:r>
            <a:r>
              <a:rPr lang="en-US" sz="2000" dirty="0" err="1" smtClean="0"/>
              <a:t>approx</a:t>
            </a:r>
            <a:r>
              <a:rPr lang="en-US" sz="2000" dirty="0" smtClean="0"/>
              <a:t>)	      $450,000</a:t>
            </a:r>
            <a:endParaRPr lang="en-US" sz="2000" dirty="0"/>
          </a:p>
        </p:txBody>
      </p:sp>
    </p:spTree>
    <p:extLst>
      <p:ext uri="{BB962C8B-B14F-4D97-AF65-F5344CB8AC3E}">
        <p14:creationId xmlns:p14="http://schemas.microsoft.com/office/powerpoint/2010/main" val="14038776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868362"/>
          </a:xfrm>
        </p:spPr>
        <p:txBody>
          <a:bodyPr/>
          <a:lstStyle/>
          <a:p>
            <a:pPr algn="ctr"/>
            <a:r>
              <a:rPr lang="en-US" sz="4000" dirty="0" smtClean="0"/>
              <a:t>Age of Plants</a:t>
            </a:r>
            <a:endParaRPr lang="en-US" sz="4000" dirty="0"/>
          </a:p>
        </p:txBody>
      </p:sp>
      <p:sp>
        <p:nvSpPr>
          <p:cNvPr id="3" name="Content Placeholder 2"/>
          <p:cNvSpPr>
            <a:spLocks noGrp="1"/>
          </p:cNvSpPr>
          <p:nvPr>
            <p:ph idx="1"/>
          </p:nvPr>
        </p:nvSpPr>
        <p:spPr>
          <a:xfrm>
            <a:off x="1052209" y="1295400"/>
            <a:ext cx="7467600" cy="4572000"/>
          </a:xfrm>
        </p:spPr>
        <p:txBody>
          <a:bodyPr>
            <a:noAutofit/>
          </a:bodyPr>
          <a:lstStyle/>
          <a:p>
            <a:r>
              <a:rPr lang="en-US" sz="2800" dirty="0" smtClean="0"/>
              <a:t>Spanish Peaks Water Treatment plant</a:t>
            </a:r>
          </a:p>
          <a:p>
            <a:pPr lvl="1"/>
            <a:r>
              <a:rPr lang="en-US" sz="2400" dirty="0" smtClean="0"/>
              <a:t>Facility rebuilt in 2001</a:t>
            </a:r>
          </a:p>
          <a:p>
            <a:pPr lvl="1"/>
            <a:r>
              <a:rPr lang="en-US" sz="2400" dirty="0" smtClean="0"/>
              <a:t>Filter package purchased second hand (1980s vintage)</a:t>
            </a:r>
          </a:p>
          <a:p>
            <a:r>
              <a:rPr lang="en-US" sz="2800" dirty="0" smtClean="0"/>
              <a:t>Wastewater Treatment plant</a:t>
            </a:r>
          </a:p>
          <a:p>
            <a:pPr lvl="1"/>
            <a:r>
              <a:rPr lang="en-US" sz="2400" dirty="0" smtClean="0"/>
              <a:t>Facility built in 1994</a:t>
            </a:r>
          </a:p>
          <a:p>
            <a:pPr lvl="1"/>
            <a:r>
              <a:rPr lang="en-US" sz="2400" dirty="0" err="1" smtClean="0"/>
              <a:t>Headworks</a:t>
            </a:r>
            <a:r>
              <a:rPr lang="en-US" sz="2400" dirty="0" smtClean="0"/>
              <a:t> badly in need of replacement</a:t>
            </a:r>
          </a:p>
          <a:p>
            <a:pPr lvl="2"/>
            <a:r>
              <a:rPr lang="en-US" sz="2400" dirty="0" smtClean="0"/>
              <a:t>Screen, grit screw are beyond repair</a:t>
            </a:r>
            <a:endParaRPr lang="en-US" sz="2400" dirty="0"/>
          </a:p>
        </p:txBody>
      </p:sp>
    </p:spTree>
    <p:extLst>
      <p:ext uri="{BB962C8B-B14F-4D97-AF65-F5344CB8AC3E}">
        <p14:creationId xmlns:p14="http://schemas.microsoft.com/office/powerpoint/2010/main" val="21971422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15962"/>
          </a:xfrm>
        </p:spPr>
        <p:txBody>
          <a:bodyPr/>
          <a:lstStyle/>
          <a:p>
            <a:pPr algn="ctr"/>
            <a:r>
              <a:rPr lang="en-US" sz="4000" dirty="0" smtClean="0"/>
              <a:t>Age of Equipment</a:t>
            </a:r>
            <a:endParaRPr lang="en-US" sz="4000" dirty="0"/>
          </a:p>
        </p:txBody>
      </p:sp>
      <p:sp>
        <p:nvSpPr>
          <p:cNvPr id="3" name="Content Placeholder 2"/>
          <p:cNvSpPr>
            <a:spLocks noGrp="1"/>
          </p:cNvSpPr>
          <p:nvPr>
            <p:ph idx="1"/>
          </p:nvPr>
        </p:nvSpPr>
        <p:spPr>
          <a:xfrm>
            <a:off x="1974841" y="1219200"/>
            <a:ext cx="6788159" cy="4953000"/>
          </a:xfrm>
        </p:spPr>
        <p:txBody>
          <a:bodyPr>
            <a:normAutofit/>
          </a:bodyPr>
          <a:lstStyle/>
          <a:p>
            <a:r>
              <a:rPr lang="en-US" sz="2400" dirty="0"/>
              <a:t>Sewer </a:t>
            </a:r>
            <a:r>
              <a:rPr lang="en-US" sz="2400" dirty="0" err="1" smtClean="0"/>
              <a:t>jetter</a:t>
            </a:r>
            <a:r>
              <a:rPr lang="en-US" sz="2400" dirty="0"/>
              <a:t> </a:t>
            </a:r>
            <a:r>
              <a:rPr lang="en-US" sz="2400" dirty="0" smtClean="0"/>
              <a:t>- 1996</a:t>
            </a:r>
            <a:endParaRPr lang="en-US" sz="2400" dirty="0"/>
          </a:p>
          <a:p>
            <a:r>
              <a:rPr lang="en-US" sz="2400" dirty="0"/>
              <a:t>Sewer camera - 2000</a:t>
            </a:r>
          </a:p>
          <a:p>
            <a:r>
              <a:rPr lang="en-US" sz="2400" dirty="0"/>
              <a:t>Mini-excavator - 2000</a:t>
            </a:r>
          </a:p>
          <a:p>
            <a:r>
              <a:rPr lang="en-US" sz="2400" dirty="0" smtClean="0"/>
              <a:t>Service </a:t>
            </a:r>
            <a:r>
              <a:rPr lang="en-US" sz="2400" dirty="0"/>
              <a:t>truck </a:t>
            </a:r>
            <a:r>
              <a:rPr lang="en-US" sz="2400" dirty="0" smtClean="0"/>
              <a:t>- 2008</a:t>
            </a:r>
            <a:endParaRPr lang="en-US" sz="2400" dirty="0"/>
          </a:p>
          <a:p>
            <a:r>
              <a:rPr lang="en-US" sz="2400" dirty="0"/>
              <a:t>Field truck - 2012</a:t>
            </a:r>
          </a:p>
          <a:p>
            <a:r>
              <a:rPr lang="en-US" sz="2400" dirty="0" smtClean="0"/>
              <a:t>Back-hoe - 2013</a:t>
            </a:r>
          </a:p>
          <a:p>
            <a:r>
              <a:rPr lang="en-US" sz="2400" dirty="0" err="1" smtClean="0"/>
              <a:t>Vac</a:t>
            </a:r>
            <a:r>
              <a:rPr lang="en-US" sz="2400" dirty="0" smtClean="0"/>
              <a:t>/application truck - 2006</a:t>
            </a:r>
          </a:p>
          <a:p>
            <a:pPr lvl="1"/>
            <a:r>
              <a:rPr lang="en-US" sz="2400" dirty="0" smtClean="0"/>
              <a:t>New tank and pump - 2019</a:t>
            </a:r>
          </a:p>
          <a:p>
            <a:pPr lvl="1"/>
            <a:r>
              <a:rPr lang="en-US" sz="2400" dirty="0" err="1" smtClean="0"/>
              <a:t>Vac</a:t>
            </a:r>
            <a:r>
              <a:rPr lang="en-US" sz="2400" dirty="0" smtClean="0"/>
              <a:t> Trailer - 2023</a:t>
            </a:r>
            <a:endParaRPr lang="en-US" sz="2400" dirty="0"/>
          </a:p>
        </p:txBody>
      </p:sp>
    </p:spTree>
    <p:extLst>
      <p:ext uri="{BB962C8B-B14F-4D97-AF65-F5344CB8AC3E}">
        <p14:creationId xmlns:p14="http://schemas.microsoft.com/office/powerpoint/2010/main" val="12025709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92162"/>
          </a:xfrm>
        </p:spPr>
        <p:txBody>
          <a:bodyPr/>
          <a:lstStyle/>
          <a:p>
            <a:pPr algn="ctr"/>
            <a:r>
              <a:rPr lang="en-US" sz="4000" dirty="0" smtClean="0"/>
              <a:t>Loan rate covenant</a:t>
            </a:r>
            <a:endParaRPr lang="en-US" sz="4000" dirty="0"/>
          </a:p>
        </p:txBody>
      </p:sp>
      <p:sp>
        <p:nvSpPr>
          <p:cNvPr id="3" name="Content Placeholder 2"/>
          <p:cNvSpPr>
            <a:spLocks noGrp="1"/>
          </p:cNvSpPr>
          <p:nvPr>
            <p:ph idx="1"/>
          </p:nvPr>
        </p:nvSpPr>
        <p:spPr>
          <a:xfrm>
            <a:off x="1295401" y="1752600"/>
            <a:ext cx="7238999" cy="1905000"/>
          </a:xfrm>
        </p:spPr>
        <p:txBody>
          <a:bodyPr>
            <a:normAutofit fontScale="62500" lnSpcReduction="20000"/>
          </a:bodyPr>
          <a:lstStyle/>
          <a:p>
            <a:r>
              <a:rPr lang="en-US" sz="4000" dirty="0" smtClean="0"/>
              <a:t>The surplus of income over expense must cover 110% of the principal and interest of our loans annually</a:t>
            </a:r>
          </a:p>
          <a:p>
            <a:r>
              <a:rPr lang="en-US" sz="4000" dirty="0" smtClean="0"/>
              <a:t>&lt;$10K margin in 2023</a:t>
            </a:r>
          </a:p>
          <a:p>
            <a:pPr lvl="1"/>
            <a:r>
              <a:rPr lang="en-US" sz="3800" dirty="0" smtClean="0"/>
              <a:t>Auditor strongly urged a rate increase</a:t>
            </a:r>
            <a:endParaRPr lang="en-US" sz="3800" dirty="0"/>
          </a:p>
        </p:txBody>
      </p:sp>
    </p:spTree>
    <p:extLst>
      <p:ext uri="{BB962C8B-B14F-4D97-AF65-F5344CB8AC3E}">
        <p14:creationId xmlns:p14="http://schemas.microsoft.com/office/powerpoint/2010/main" val="7065630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92162"/>
          </a:xfrm>
        </p:spPr>
        <p:txBody>
          <a:bodyPr/>
          <a:lstStyle/>
          <a:p>
            <a:pPr algn="ctr"/>
            <a:r>
              <a:rPr lang="en-US" sz="4000" dirty="0" smtClean="0"/>
              <a:t>Rate justification</a:t>
            </a:r>
            <a:endParaRPr lang="en-US" sz="4000" dirty="0"/>
          </a:p>
        </p:txBody>
      </p:sp>
      <p:sp>
        <p:nvSpPr>
          <p:cNvPr id="3" name="Content Placeholder 2"/>
          <p:cNvSpPr>
            <a:spLocks noGrp="1"/>
          </p:cNvSpPr>
          <p:nvPr>
            <p:ph idx="1"/>
          </p:nvPr>
        </p:nvSpPr>
        <p:spPr>
          <a:xfrm>
            <a:off x="1219200" y="1295400"/>
            <a:ext cx="7315200" cy="3777622"/>
          </a:xfrm>
        </p:spPr>
        <p:txBody>
          <a:bodyPr>
            <a:normAutofit fontScale="85000" lnSpcReduction="20000"/>
          </a:bodyPr>
          <a:lstStyle/>
          <a:p>
            <a:r>
              <a:rPr lang="en-US" sz="3200" dirty="0" smtClean="0"/>
              <a:t>Residential Water and Sewer rate</a:t>
            </a:r>
          </a:p>
          <a:p>
            <a:pPr lvl="1"/>
            <a:r>
              <a:rPr lang="en-US" sz="3200" dirty="0" smtClean="0"/>
              <a:t>An increase to $110/</a:t>
            </a:r>
            <a:r>
              <a:rPr lang="en-US" sz="3200" dirty="0" err="1" smtClean="0"/>
              <a:t>mo</a:t>
            </a:r>
            <a:r>
              <a:rPr lang="en-US" sz="3200" dirty="0" smtClean="0"/>
              <a:t> provides ~$150K annual </a:t>
            </a:r>
            <a:r>
              <a:rPr lang="en-US" sz="3200" dirty="0"/>
              <a:t>revenue increase </a:t>
            </a:r>
            <a:r>
              <a:rPr lang="en-US" sz="3200" dirty="0" smtClean="0"/>
              <a:t>(</a:t>
            </a:r>
            <a:r>
              <a:rPr lang="en-US" sz="2800" dirty="0" smtClean="0"/>
              <a:t>21.6</a:t>
            </a:r>
            <a:r>
              <a:rPr lang="en-US" sz="2800" dirty="0"/>
              <a:t>% </a:t>
            </a:r>
            <a:r>
              <a:rPr lang="en-US" sz="2800" dirty="0" smtClean="0"/>
              <a:t> increase)</a:t>
            </a:r>
          </a:p>
          <a:p>
            <a:r>
              <a:rPr lang="en-US" sz="3200" dirty="0" smtClean="0"/>
              <a:t>This will pay for:</a:t>
            </a:r>
          </a:p>
          <a:p>
            <a:pPr lvl="1"/>
            <a:r>
              <a:rPr lang="en-US" sz="3200" dirty="0" smtClean="0"/>
              <a:t>Increased operational expenses in 2025 and beyond</a:t>
            </a:r>
          </a:p>
          <a:p>
            <a:pPr lvl="1"/>
            <a:r>
              <a:rPr lang="en-US" sz="3200" dirty="0" smtClean="0"/>
              <a:t>Operational surplus to supply capital funds</a:t>
            </a:r>
            <a:endParaRPr lang="en-US" sz="3200" dirty="0"/>
          </a:p>
        </p:txBody>
      </p:sp>
      <p:sp>
        <p:nvSpPr>
          <p:cNvPr id="4" name="TextBox 3"/>
          <p:cNvSpPr txBox="1"/>
          <p:nvPr/>
        </p:nvSpPr>
        <p:spPr>
          <a:xfrm>
            <a:off x="685800" y="5410200"/>
            <a:ext cx="7924800" cy="1200329"/>
          </a:xfrm>
          <a:prstGeom prst="rect">
            <a:avLst/>
          </a:prstGeom>
          <a:solidFill>
            <a:schemeClr val="accent1"/>
          </a:solidFill>
        </p:spPr>
        <p:txBody>
          <a:bodyPr wrap="square" rtlCol="0">
            <a:spAutoFit/>
          </a:bodyPr>
          <a:lstStyle/>
          <a:p>
            <a:pPr algn="ctr"/>
            <a:r>
              <a:rPr lang="en-US" sz="2400" dirty="0" smtClean="0">
                <a:solidFill>
                  <a:schemeClr val="bg1"/>
                </a:solidFill>
              </a:rPr>
              <a:t>$</a:t>
            </a:r>
            <a:r>
              <a:rPr lang="en-US" sz="2400" dirty="0">
                <a:solidFill>
                  <a:schemeClr val="bg1"/>
                </a:solidFill>
              </a:rPr>
              <a:t>2</a:t>
            </a:r>
            <a:r>
              <a:rPr lang="en-US" sz="2400" dirty="0" smtClean="0">
                <a:solidFill>
                  <a:schemeClr val="bg1"/>
                </a:solidFill>
              </a:rPr>
              <a:t>0/</a:t>
            </a:r>
            <a:r>
              <a:rPr lang="en-US" sz="2400" dirty="0" err="1" smtClean="0">
                <a:solidFill>
                  <a:schemeClr val="bg1"/>
                </a:solidFill>
              </a:rPr>
              <a:t>mo</a:t>
            </a:r>
            <a:r>
              <a:rPr lang="en-US" sz="2400" dirty="0" smtClean="0">
                <a:solidFill>
                  <a:schemeClr val="bg1"/>
                </a:solidFill>
              </a:rPr>
              <a:t> increase needed to meet loan commitments, retain staff, reduce risk and gradually upgrade existing plant and equipment</a:t>
            </a:r>
            <a:endParaRPr lang="en-US" sz="2400" dirty="0">
              <a:solidFill>
                <a:schemeClr val="bg1"/>
              </a:solidFill>
            </a:endParaRPr>
          </a:p>
        </p:txBody>
      </p:sp>
    </p:spTree>
    <p:extLst>
      <p:ext uri="{BB962C8B-B14F-4D97-AF65-F5344CB8AC3E}">
        <p14:creationId xmlns:p14="http://schemas.microsoft.com/office/powerpoint/2010/main" val="7295371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Projected cash </a:t>
            </a:r>
            <a:r>
              <a:rPr lang="en-US" dirty="0" smtClean="0"/>
              <a:t>flow with rate increase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91675293"/>
              </p:ext>
            </p:extLst>
          </p:nvPr>
        </p:nvGraphicFramePr>
        <p:xfrm>
          <a:off x="1943100" y="2133600"/>
          <a:ext cx="6591300" cy="37782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41531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381000"/>
            <a:ext cx="3733800" cy="671290"/>
          </a:xfrm>
        </p:spPr>
        <p:txBody>
          <a:bodyPr/>
          <a:lstStyle/>
          <a:p>
            <a:r>
              <a:rPr lang="en-US" dirty="0" smtClean="0"/>
              <a:t>Other increases</a:t>
            </a:r>
            <a:endParaRPr lang="en-US" dirty="0"/>
          </a:p>
        </p:txBody>
      </p:sp>
      <p:sp>
        <p:nvSpPr>
          <p:cNvPr id="3" name="Content Placeholder 2"/>
          <p:cNvSpPr>
            <a:spLocks noGrp="1"/>
          </p:cNvSpPr>
          <p:nvPr>
            <p:ph idx="1"/>
          </p:nvPr>
        </p:nvSpPr>
        <p:spPr>
          <a:xfrm>
            <a:off x="1447800" y="1219200"/>
            <a:ext cx="6705600" cy="4419600"/>
          </a:xfrm>
        </p:spPr>
        <p:txBody>
          <a:bodyPr>
            <a:normAutofit/>
          </a:bodyPr>
          <a:lstStyle/>
          <a:p>
            <a:r>
              <a:rPr lang="en-US" sz="2000" dirty="0" smtClean="0"/>
              <a:t>Commercial Water &amp; Sewer</a:t>
            </a:r>
          </a:p>
          <a:p>
            <a:pPr lvl="1"/>
            <a:r>
              <a:rPr lang="en-US" sz="1800" dirty="0" smtClean="0"/>
              <a:t>Base rate (dependent on tap size)</a:t>
            </a:r>
          </a:p>
          <a:p>
            <a:pPr lvl="2"/>
            <a:r>
              <a:rPr lang="en-US" sz="1600" dirty="0" smtClean="0"/>
              <a:t>No change recommended</a:t>
            </a:r>
          </a:p>
          <a:p>
            <a:pPr lvl="1"/>
            <a:r>
              <a:rPr lang="en-US" sz="1800" dirty="0" smtClean="0"/>
              <a:t>Consumption</a:t>
            </a:r>
          </a:p>
          <a:p>
            <a:pPr lvl="2"/>
            <a:r>
              <a:rPr lang="en-US" sz="1600" dirty="0" smtClean="0"/>
              <a:t>Increase from $4.00 per thou to $4.50 per thou</a:t>
            </a:r>
          </a:p>
          <a:p>
            <a:r>
              <a:rPr lang="en-US" sz="2000" dirty="0" smtClean="0"/>
              <a:t>Water turn on/turn off</a:t>
            </a:r>
          </a:p>
          <a:p>
            <a:pPr lvl="1"/>
            <a:r>
              <a:rPr lang="en-US" sz="1800" dirty="0" smtClean="0"/>
              <a:t>Turn on</a:t>
            </a:r>
          </a:p>
          <a:p>
            <a:pPr lvl="2"/>
            <a:r>
              <a:rPr lang="en-US" sz="1600" dirty="0" smtClean="0"/>
              <a:t>$35 during normal business hours, $70 during off hours</a:t>
            </a:r>
          </a:p>
          <a:p>
            <a:pPr lvl="1"/>
            <a:r>
              <a:rPr lang="en-US" sz="1800" dirty="0" smtClean="0"/>
              <a:t>Turn off</a:t>
            </a:r>
          </a:p>
          <a:p>
            <a:pPr lvl="2"/>
            <a:r>
              <a:rPr lang="en-US" sz="1600" dirty="0"/>
              <a:t>$35 during normal business hours, $70 </a:t>
            </a:r>
            <a:r>
              <a:rPr lang="en-US" sz="1600" dirty="0" smtClean="0"/>
              <a:t>during off hours</a:t>
            </a:r>
            <a:endParaRPr lang="en-US" sz="1600" dirty="0"/>
          </a:p>
        </p:txBody>
      </p:sp>
      <p:sp>
        <p:nvSpPr>
          <p:cNvPr id="4" name="TextBox 3"/>
          <p:cNvSpPr txBox="1"/>
          <p:nvPr/>
        </p:nvSpPr>
        <p:spPr>
          <a:xfrm>
            <a:off x="533400" y="6172200"/>
            <a:ext cx="8305800" cy="461665"/>
          </a:xfrm>
          <a:prstGeom prst="rect">
            <a:avLst/>
          </a:prstGeom>
          <a:solidFill>
            <a:schemeClr val="accent1"/>
          </a:solidFill>
        </p:spPr>
        <p:txBody>
          <a:bodyPr wrap="square" rtlCol="0">
            <a:spAutoFit/>
          </a:bodyPr>
          <a:lstStyle/>
          <a:p>
            <a:pPr algn="ctr"/>
            <a:r>
              <a:rPr lang="en-US" sz="2400" dirty="0" smtClean="0">
                <a:solidFill>
                  <a:schemeClr val="bg1"/>
                </a:solidFill>
              </a:rPr>
              <a:t>Rate changes to go into effect Jan 1, 2025</a:t>
            </a:r>
            <a:endParaRPr lang="en-US" sz="2400" dirty="0">
              <a:solidFill>
                <a:schemeClr val="bg1"/>
              </a:solidFill>
            </a:endParaRPr>
          </a:p>
        </p:txBody>
      </p:sp>
    </p:spTree>
    <p:extLst>
      <p:ext uri="{BB962C8B-B14F-4D97-AF65-F5344CB8AC3E}">
        <p14:creationId xmlns:p14="http://schemas.microsoft.com/office/powerpoint/2010/main" val="1700973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671290"/>
          </a:xfrm>
        </p:spPr>
        <p:txBody>
          <a:bodyPr/>
          <a:lstStyle/>
          <a:p>
            <a:r>
              <a:rPr lang="en-US" dirty="0" smtClean="0"/>
              <a:t>Other increases</a:t>
            </a:r>
            <a:endParaRPr lang="en-US" dirty="0"/>
          </a:p>
        </p:txBody>
      </p:sp>
      <p:sp>
        <p:nvSpPr>
          <p:cNvPr id="3" name="Content Placeholder 2"/>
          <p:cNvSpPr>
            <a:spLocks noGrp="1"/>
          </p:cNvSpPr>
          <p:nvPr>
            <p:ph idx="1"/>
          </p:nvPr>
        </p:nvSpPr>
        <p:spPr>
          <a:xfrm>
            <a:off x="1793111" y="1295400"/>
            <a:ext cx="6705600" cy="4419600"/>
          </a:xfrm>
        </p:spPr>
        <p:txBody>
          <a:bodyPr>
            <a:normAutofit/>
          </a:bodyPr>
          <a:lstStyle/>
          <a:p>
            <a:r>
              <a:rPr lang="en-US" sz="2000" dirty="0"/>
              <a:t>Tap fees</a:t>
            </a:r>
          </a:p>
          <a:p>
            <a:pPr lvl="1"/>
            <a:r>
              <a:rPr lang="en-US" sz="2000" dirty="0"/>
              <a:t>Increase to $20,000 each water and sewer</a:t>
            </a:r>
          </a:p>
          <a:p>
            <a:pPr lvl="2"/>
            <a:r>
              <a:rPr lang="en-US" sz="1800" dirty="0"/>
              <a:t>Currently $7,500 each</a:t>
            </a:r>
          </a:p>
          <a:p>
            <a:pPr lvl="1"/>
            <a:r>
              <a:rPr lang="en-US" sz="2000" dirty="0"/>
              <a:t>This will fund future requests for service extensions</a:t>
            </a:r>
          </a:p>
          <a:p>
            <a:pPr lvl="1"/>
            <a:r>
              <a:rPr lang="en-US" sz="2000" dirty="0"/>
              <a:t>More reflective of regional fees in rural areas</a:t>
            </a:r>
          </a:p>
          <a:p>
            <a:r>
              <a:rPr lang="en-US" sz="2000" dirty="0" smtClean="0"/>
              <a:t>Pond administration fee</a:t>
            </a:r>
          </a:p>
          <a:p>
            <a:pPr lvl="1"/>
            <a:r>
              <a:rPr lang="en-US" sz="2000" dirty="0" smtClean="0"/>
              <a:t>Increase to $15/</a:t>
            </a:r>
            <a:r>
              <a:rPr lang="en-US" sz="2000" dirty="0" err="1" smtClean="0"/>
              <a:t>mo</a:t>
            </a:r>
            <a:r>
              <a:rPr lang="en-US" sz="2000" dirty="0" smtClean="0"/>
              <a:t> per pond</a:t>
            </a:r>
          </a:p>
          <a:p>
            <a:pPr lvl="2"/>
            <a:r>
              <a:rPr lang="en-US" sz="2000" dirty="0" smtClean="0"/>
              <a:t>Currently $10/</a:t>
            </a:r>
            <a:r>
              <a:rPr lang="en-US" sz="2000" dirty="0" err="1" smtClean="0"/>
              <a:t>mo</a:t>
            </a:r>
            <a:r>
              <a:rPr lang="en-US" sz="2000" dirty="0"/>
              <a:t> </a:t>
            </a:r>
            <a:r>
              <a:rPr lang="en-US" sz="2000" dirty="0" smtClean="0"/>
              <a:t>which hasn’t changed since beginning of evaporation replacement program (2016)</a:t>
            </a:r>
            <a:endParaRPr lang="en-US" sz="2000" dirty="0"/>
          </a:p>
        </p:txBody>
      </p:sp>
      <p:sp>
        <p:nvSpPr>
          <p:cNvPr id="4" name="TextBox 3"/>
          <p:cNvSpPr txBox="1"/>
          <p:nvPr/>
        </p:nvSpPr>
        <p:spPr>
          <a:xfrm>
            <a:off x="533400" y="6172200"/>
            <a:ext cx="8305800" cy="461665"/>
          </a:xfrm>
          <a:prstGeom prst="rect">
            <a:avLst/>
          </a:prstGeom>
          <a:solidFill>
            <a:schemeClr val="accent1"/>
          </a:solidFill>
        </p:spPr>
        <p:txBody>
          <a:bodyPr wrap="square" rtlCol="0">
            <a:spAutoFit/>
          </a:bodyPr>
          <a:lstStyle/>
          <a:p>
            <a:pPr algn="ctr"/>
            <a:r>
              <a:rPr lang="en-US" sz="2400" dirty="0" smtClean="0">
                <a:solidFill>
                  <a:schemeClr val="bg1"/>
                </a:solidFill>
              </a:rPr>
              <a:t>Rate changes to go into effect Jan 1, 2025</a:t>
            </a:r>
            <a:endParaRPr lang="en-US" sz="2400" dirty="0">
              <a:solidFill>
                <a:schemeClr val="bg1"/>
              </a:solidFill>
            </a:endParaRPr>
          </a:p>
        </p:txBody>
      </p:sp>
    </p:spTree>
    <p:extLst>
      <p:ext uri="{BB962C8B-B14F-4D97-AF65-F5344CB8AC3E}">
        <p14:creationId xmlns:p14="http://schemas.microsoft.com/office/powerpoint/2010/main" val="2682534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6000" y="533400"/>
            <a:ext cx="6589199" cy="976090"/>
          </a:xfrm>
        </p:spPr>
        <p:txBody>
          <a:bodyPr/>
          <a:lstStyle/>
          <a:p>
            <a:r>
              <a:rPr lang="en-US" sz="4400" dirty="0" smtClean="0">
                <a:solidFill>
                  <a:schemeClr val="tx1"/>
                </a:solidFill>
              </a:rPr>
              <a:t>Purpose of the CSWD</a:t>
            </a:r>
            <a:endParaRPr lang="en-US" sz="4400" dirty="0">
              <a:solidFill>
                <a:schemeClr val="tx1"/>
              </a:solidFill>
            </a:endParaRPr>
          </a:p>
        </p:txBody>
      </p:sp>
      <p:sp>
        <p:nvSpPr>
          <p:cNvPr id="3" name="Content Placeholder 2"/>
          <p:cNvSpPr>
            <a:spLocks noGrp="1"/>
          </p:cNvSpPr>
          <p:nvPr>
            <p:ph idx="1"/>
          </p:nvPr>
        </p:nvSpPr>
        <p:spPr>
          <a:xfrm>
            <a:off x="1371600" y="1752600"/>
            <a:ext cx="6858000" cy="4419600"/>
          </a:xfrm>
        </p:spPr>
        <p:txBody>
          <a:bodyPr>
            <a:noAutofit/>
          </a:bodyPr>
          <a:lstStyle/>
          <a:p>
            <a:pPr marL="0" indent="0">
              <a:buNone/>
            </a:pPr>
            <a:r>
              <a:rPr lang="en-US" sz="3600" dirty="0" smtClean="0">
                <a:solidFill>
                  <a:schemeClr val="tx1"/>
                </a:solidFill>
              </a:rPr>
              <a:t>Established January of 1974 to </a:t>
            </a:r>
            <a:r>
              <a:rPr lang="en-US" sz="3600" dirty="0">
                <a:solidFill>
                  <a:schemeClr val="tx1"/>
                </a:solidFill>
              </a:rPr>
              <a:t>supply residents of the upper Cucharas Valley with clean drinking water </a:t>
            </a:r>
            <a:r>
              <a:rPr lang="en-US" sz="3600" dirty="0" smtClean="0">
                <a:solidFill>
                  <a:schemeClr val="tx1"/>
                </a:solidFill>
              </a:rPr>
              <a:t>and sewage services in </a:t>
            </a:r>
            <a:r>
              <a:rPr lang="en-US" sz="3600" dirty="0">
                <a:solidFill>
                  <a:schemeClr val="tx1"/>
                </a:solidFill>
              </a:rPr>
              <a:t>strict accordance with state and federal </a:t>
            </a:r>
            <a:r>
              <a:rPr lang="en-US" sz="3600" dirty="0" smtClean="0">
                <a:solidFill>
                  <a:schemeClr val="tx1"/>
                </a:solidFill>
              </a:rPr>
              <a:t>standards.</a:t>
            </a:r>
            <a:endParaRPr lang="en-US" sz="3600" dirty="0">
              <a:solidFill>
                <a:schemeClr val="tx1"/>
              </a:solidFill>
            </a:endParaRPr>
          </a:p>
        </p:txBody>
      </p:sp>
    </p:spTree>
    <p:extLst>
      <p:ext uri="{BB962C8B-B14F-4D97-AF65-F5344CB8AC3E}">
        <p14:creationId xmlns:p14="http://schemas.microsoft.com/office/powerpoint/2010/main" val="462797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09600" y="228601"/>
            <a:ext cx="7772400" cy="685799"/>
          </a:xfrm>
        </p:spPr>
        <p:txBody>
          <a:bodyPr/>
          <a:lstStyle/>
          <a:p>
            <a:r>
              <a:rPr lang="en-US" sz="3600" dirty="0" smtClean="0"/>
              <a:t>Board of Directors</a:t>
            </a:r>
            <a:endParaRPr lang="en-US" sz="3600" dirty="0"/>
          </a:p>
        </p:txBody>
      </p:sp>
      <p:sp>
        <p:nvSpPr>
          <p:cNvPr id="2" name="Subtitle 1"/>
          <p:cNvSpPr>
            <a:spLocks noGrp="1"/>
          </p:cNvSpPr>
          <p:nvPr>
            <p:ph type="subTitle" idx="1"/>
          </p:nvPr>
        </p:nvSpPr>
        <p:spPr>
          <a:xfrm>
            <a:off x="2057400" y="1066800"/>
            <a:ext cx="6400800" cy="5486400"/>
          </a:xfrm>
        </p:spPr>
        <p:txBody>
          <a:bodyPr>
            <a:noAutofit/>
          </a:bodyPr>
          <a:lstStyle/>
          <a:p>
            <a:pPr algn="l"/>
            <a:r>
              <a:rPr lang="en-US" sz="2800" dirty="0" smtClean="0"/>
              <a:t>Larry </a:t>
            </a:r>
            <a:r>
              <a:rPr lang="en-US" sz="2800" dirty="0" err="1" smtClean="0"/>
              <a:t>Dasenbrock</a:t>
            </a:r>
            <a:r>
              <a:rPr lang="en-US" sz="2800" dirty="0" smtClean="0"/>
              <a:t> – Chairman</a:t>
            </a:r>
          </a:p>
          <a:p>
            <a:pPr marL="342900" indent="-342900" algn="l">
              <a:buClr>
                <a:schemeClr val="tx1"/>
              </a:buClr>
              <a:buFont typeface="Arial" panose="020B0604020202020204" pitchFamily="34" charset="0"/>
              <a:buChar char="•"/>
            </a:pPr>
            <a:r>
              <a:rPr lang="en-US" sz="2000" dirty="0" smtClean="0">
                <a:solidFill>
                  <a:schemeClr val="tx1"/>
                </a:solidFill>
              </a:rPr>
              <a:t> Term expires 2025</a:t>
            </a:r>
          </a:p>
          <a:p>
            <a:pPr algn="l"/>
            <a:r>
              <a:rPr lang="en-US" sz="2800" dirty="0" smtClean="0"/>
              <a:t>Chris Smith – Vice Chairman</a:t>
            </a:r>
          </a:p>
          <a:p>
            <a:pPr marL="457200" indent="-457200" algn="l">
              <a:buFont typeface="Arial" panose="020B0604020202020204" pitchFamily="34" charset="0"/>
              <a:buChar char="•"/>
            </a:pPr>
            <a:r>
              <a:rPr lang="en-US" sz="2000" dirty="0" smtClean="0">
                <a:solidFill>
                  <a:schemeClr val="tx1"/>
                </a:solidFill>
              </a:rPr>
              <a:t>Term expires 2025</a:t>
            </a:r>
          </a:p>
          <a:p>
            <a:pPr algn="l"/>
            <a:r>
              <a:rPr lang="en-US" sz="2800" dirty="0" smtClean="0"/>
              <a:t>Steve Davis – Secretary</a:t>
            </a:r>
          </a:p>
          <a:p>
            <a:pPr marL="457200" indent="-457200" algn="l">
              <a:buClr>
                <a:schemeClr val="tx1"/>
              </a:buClr>
              <a:buFont typeface="Arial" panose="020B0604020202020204" pitchFamily="34" charset="0"/>
              <a:buChar char="•"/>
            </a:pPr>
            <a:r>
              <a:rPr lang="en-US" sz="2000" dirty="0" smtClean="0">
                <a:solidFill>
                  <a:schemeClr val="tx1"/>
                </a:solidFill>
              </a:rPr>
              <a:t>Term expires 2027</a:t>
            </a:r>
          </a:p>
          <a:p>
            <a:pPr algn="l"/>
            <a:r>
              <a:rPr lang="en-US" sz="2800" dirty="0" smtClean="0"/>
              <a:t>Jim Alt – Treasurer</a:t>
            </a:r>
          </a:p>
          <a:p>
            <a:pPr marL="457200" indent="-457200" algn="l">
              <a:buClr>
                <a:schemeClr val="tx1"/>
              </a:buClr>
              <a:buFont typeface="Arial" panose="020B0604020202020204" pitchFamily="34" charset="0"/>
              <a:buChar char="•"/>
            </a:pPr>
            <a:r>
              <a:rPr lang="en-US" sz="2000" dirty="0" smtClean="0">
                <a:solidFill>
                  <a:schemeClr val="tx1"/>
                </a:solidFill>
              </a:rPr>
              <a:t>Term expires 2025</a:t>
            </a:r>
          </a:p>
          <a:p>
            <a:pPr algn="l"/>
            <a:r>
              <a:rPr lang="en-US" sz="2800" dirty="0" smtClean="0"/>
              <a:t>Ron Barbee – Director</a:t>
            </a:r>
          </a:p>
          <a:p>
            <a:pPr marL="342900" indent="-342900" algn="l">
              <a:buClr>
                <a:schemeClr val="tx1"/>
              </a:buClr>
              <a:buFont typeface="Arial" panose="020B0604020202020204" pitchFamily="34" charset="0"/>
              <a:buChar char="•"/>
            </a:pPr>
            <a:r>
              <a:rPr lang="en-US" sz="2000" dirty="0" smtClean="0">
                <a:solidFill>
                  <a:schemeClr val="tx1"/>
                </a:solidFill>
              </a:rPr>
              <a:t> Term expires 2025</a:t>
            </a:r>
            <a:endParaRPr lang="en-US" sz="2000" dirty="0">
              <a:solidFill>
                <a:schemeClr val="tx1"/>
              </a:solidFill>
            </a:endParaRPr>
          </a:p>
        </p:txBody>
      </p:sp>
    </p:spTree>
    <p:extLst>
      <p:ext uri="{BB962C8B-B14F-4D97-AF65-F5344CB8AC3E}">
        <p14:creationId xmlns:p14="http://schemas.microsoft.com/office/powerpoint/2010/main" val="14195204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457201"/>
            <a:ext cx="7772400" cy="761999"/>
          </a:xfrm>
        </p:spPr>
        <p:txBody>
          <a:bodyPr/>
          <a:lstStyle/>
          <a:p>
            <a:r>
              <a:rPr lang="en-US" sz="4000" dirty="0" smtClean="0"/>
              <a:t>Staff</a:t>
            </a:r>
            <a:endParaRPr lang="en-US" sz="4000" dirty="0"/>
          </a:p>
        </p:txBody>
      </p:sp>
      <p:sp>
        <p:nvSpPr>
          <p:cNvPr id="2" name="Subtitle 1"/>
          <p:cNvSpPr>
            <a:spLocks noGrp="1"/>
          </p:cNvSpPr>
          <p:nvPr>
            <p:ph type="subTitle" idx="1"/>
          </p:nvPr>
        </p:nvSpPr>
        <p:spPr>
          <a:xfrm>
            <a:off x="2057400" y="1219200"/>
            <a:ext cx="6400800" cy="4572000"/>
          </a:xfrm>
        </p:spPr>
        <p:txBody>
          <a:bodyPr>
            <a:noAutofit/>
          </a:bodyPr>
          <a:lstStyle/>
          <a:p>
            <a:r>
              <a:rPr lang="en-US" sz="2800" dirty="0" smtClean="0"/>
              <a:t>General Manager</a:t>
            </a:r>
          </a:p>
          <a:p>
            <a:pPr marL="457200" indent="-457200">
              <a:buFont typeface="Arial" panose="020B0604020202020204" pitchFamily="34" charset="0"/>
              <a:buChar char="•"/>
            </a:pPr>
            <a:r>
              <a:rPr lang="en-US" sz="2400" dirty="0" smtClean="0"/>
              <a:t>Terry Sykes</a:t>
            </a:r>
          </a:p>
          <a:p>
            <a:r>
              <a:rPr lang="en-US" sz="2800" dirty="0" smtClean="0"/>
              <a:t>Field staff</a:t>
            </a:r>
          </a:p>
          <a:p>
            <a:pPr marL="457200" indent="-457200">
              <a:buFont typeface="Arial" panose="020B0604020202020204" pitchFamily="34" charset="0"/>
              <a:buChar char="•"/>
            </a:pPr>
            <a:r>
              <a:rPr lang="en-US" sz="2400" dirty="0" smtClean="0"/>
              <a:t>Laurence Burgess</a:t>
            </a:r>
          </a:p>
          <a:p>
            <a:pPr marL="457200" indent="-457200">
              <a:buFont typeface="Arial" panose="020B0604020202020204" pitchFamily="34" charset="0"/>
              <a:buChar char="•"/>
            </a:pPr>
            <a:r>
              <a:rPr lang="en-US" sz="2400" dirty="0" smtClean="0"/>
              <a:t>Glenn </a:t>
            </a:r>
            <a:r>
              <a:rPr lang="en-US" sz="2400" dirty="0" err="1" smtClean="0"/>
              <a:t>Hillis</a:t>
            </a:r>
            <a:endParaRPr lang="en-US" sz="2400" dirty="0" smtClean="0"/>
          </a:p>
          <a:p>
            <a:pPr marL="457200" indent="-457200">
              <a:buFont typeface="Arial" panose="020B0604020202020204" pitchFamily="34" charset="0"/>
              <a:buChar char="•"/>
            </a:pPr>
            <a:r>
              <a:rPr lang="en-US" sz="2400" dirty="0" smtClean="0"/>
              <a:t>Tanner </a:t>
            </a:r>
            <a:r>
              <a:rPr lang="en-US" sz="2400" dirty="0" err="1"/>
              <a:t>Sporcich</a:t>
            </a:r>
            <a:endParaRPr lang="en-US" sz="2400" dirty="0"/>
          </a:p>
          <a:p>
            <a:r>
              <a:rPr lang="en-US" sz="2800" dirty="0" smtClean="0"/>
              <a:t>Office staff</a:t>
            </a:r>
          </a:p>
          <a:p>
            <a:pPr marL="457200" indent="-457200">
              <a:buFont typeface="Arial" panose="020B0604020202020204" pitchFamily="34" charset="0"/>
              <a:buChar char="•"/>
            </a:pPr>
            <a:r>
              <a:rPr lang="en-US" sz="2400" dirty="0" smtClean="0"/>
              <a:t>Julia </a:t>
            </a:r>
            <a:r>
              <a:rPr lang="en-US" sz="2400" dirty="0" err="1" smtClean="0"/>
              <a:t>Shrout</a:t>
            </a:r>
            <a:endParaRPr lang="en-US" sz="2400" dirty="0" smtClean="0"/>
          </a:p>
          <a:p>
            <a:pPr marL="457200" indent="-457200">
              <a:buFont typeface="Arial" panose="020B0604020202020204" pitchFamily="34" charset="0"/>
              <a:buChar char="•"/>
            </a:pPr>
            <a:r>
              <a:rPr lang="en-US" sz="2400" dirty="0" err="1" smtClean="0"/>
              <a:t>Kristan</a:t>
            </a:r>
            <a:r>
              <a:rPr lang="en-US" sz="2400" dirty="0" smtClean="0"/>
              <a:t> Lowe (part time)</a:t>
            </a:r>
          </a:p>
        </p:txBody>
      </p:sp>
      <p:sp>
        <p:nvSpPr>
          <p:cNvPr id="4" name="TextBox 3"/>
          <p:cNvSpPr txBox="1"/>
          <p:nvPr/>
        </p:nvSpPr>
        <p:spPr>
          <a:xfrm>
            <a:off x="533400" y="6172200"/>
            <a:ext cx="8305800" cy="461665"/>
          </a:xfrm>
          <a:prstGeom prst="rect">
            <a:avLst/>
          </a:prstGeom>
          <a:solidFill>
            <a:schemeClr val="accent1"/>
          </a:solidFill>
        </p:spPr>
        <p:txBody>
          <a:bodyPr wrap="square" rtlCol="0">
            <a:spAutoFit/>
          </a:bodyPr>
          <a:lstStyle/>
          <a:p>
            <a:pPr algn="ctr"/>
            <a:r>
              <a:rPr lang="en-US" sz="2400" dirty="0" smtClean="0">
                <a:solidFill>
                  <a:schemeClr val="bg1"/>
                </a:solidFill>
              </a:rPr>
              <a:t>All field workers (including GM) are CDPHE certified</a:t>
            </a:r>
            <a:endParaRPr lang="en-US" sz="2400" dirty="0">
              <a:solidFill>
                <a:schemeClr val="bg1"/>
              </a:solidFill>
            </a:endParaRPr>
          </a:p>
        </p:txBody>
      </p:sp>
    </p:spTree>
    <p:extLst>
      <p:ext uri="{BB962C8B-B14F-4D97-AF65-F5344CB8AC3E}">
        <p14:creationId xmlns:p14="http://schemas.microsoft.com/office/powerpoint/2010/main" val="28391744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90600"/>
            <a:ext cx="7543800" cy="4191000"/>
          </a:xfrm>
        </p:spPr>
        <p:txBody>
          <a:bodyPr>
            <a:normAutofit fontScale="90000"/>
          </a:bodyPr>
          <a:lstStyle/>
          <a:p>
            <a:pPr algn="ctr"/>
            <a:r>
              <a:rPr lang="en-US" sz="4000" dirty="0" smtClean="0"/>
              <a:t>CSWD Water/Sewer Rate History</a:t>
            </a:r>
            <a:br>
              <a:rPr lang="en-US" sz="4000" dirty="0" smtClean="0"/>
            </a:br>
            <a:r>
              <a:rPr lang="en-US" sz="1800" dirty="0" smtClean="0"/>
              <a:t>-</a:t>
            </a:r>
            <a:r>
              <a:rPr lang="en-US" sz="4000" dirty="0"/>
              <a:t/>
            </a:r>
            <a:br>
              <a:rPr lang="en-US" sz="4000" dirty="0"/>
            </a:br>
            <a:r>
              <a:rPr lang="en-US" sz="4000" dirty="0" smtClean="0"/>
              <a:t>1990 - $55/month</a:t>
            </a:r>
            <a:br>
              <a:rPr lang="en-US" sz="4000" dirty="0" smtClean="0"/>
            </a:br>
            <a:r>
              <a:rPr lang="en-US" sz="2400" dirty="0" smtClean="0"/>
              <a:t>-</a:t>
            </a:r>
            <a:r>
              <a:rPr lang="en-US" sz="4000" dirty="0" smtClean="0"/>
              <a:t/>
            </a:r>
            <a:br>
              <a:rPr lang="en-US" sz="4000" dirty="0" smtClean="0"/>
            </a:br>
            <a:r>
              <a:rPr lang="en-US" sz="4000" dirty="0" smtClean="0"/>
              <a:t>1999 - $65/month</a:t>
            </a:r>
            <a:br>
              <a:rPr lang="en-US" sz="4000" dirty="0" smtClean="0"/>
            </a:br>
            <a:r>
              <a:rPr lang="en-US" sz="2400" dirty="0" smtClean="0"/>
              <a:t>-</a:t>
            </a:r>
            <a:r>
              <a:rPr lang="en-US" sz="4000" dirty="0" smtClean="0"/>
              <a:t/>
            </a:r>
            <a:br>
              <a:rPr lang="en-US" sz="4000" dirty="0" smtClean="0"/>
            </a:br>
            <a:r>
              <a:rPr lang="en-US" sz="4000" dirty="0" smtClean="0"/>
              <a:t>2006 - $80/month</a:t>
            </a:r>
            <a:r>
              <a:rPr lang="en-US" sz="4000" dirty="0"/>
              <a:t/>
            </a:r>
            <a:br>
              <a:rPr lang="en-US" sz="4000" dirty="0"/>
            </a:br>
            <a:r>
              <a:rPr lang="en-US" sz="2200" dirty="0"/>
              <a:t>-</a:t>
            </a:r>
            <a:r>
              <a:rPr lang="en-US" sz="4000" dirty="0" smtClean="0"/>
              <a:t/>
            </a:r>
            <a:br>
              <a:rPr lang="en-US" sz="4000" dirty="0" smtClean="0"/>
            </a:br>
            <a:r>
              <a:rPr lang="en-US" sz="4000" dirty="0" smtClean="0"/>
              <a:t>2022 - $90/Month</a:t>
            </a:r>
            <a:endParaRPr lang="en-US" sz="4000" dirty="0"/>
          </a:p>
        </p:txBody>
      </p:sp>
      <p:sp>
        <p:nvSpPr>
          <p:cNvPr id="3" name="TextBox 2"/>
          <p:cNvSpPr txBox="1"/>
          <p:nvPr/>
        </p:nvSpPr>
        <p:spPr>
          <a:xfrm>
            <a:off x="723900" y="5486400"/>
            <a:ext cx="8077200" cy="1200329"/>
          </a:xfrm>
          <a:prstGeom prst="rect">
            <a:avLst/>
          </a:prstGeom>
          <a:solidFill>
            <a:schemeClr val="accent1"/>
          </a:solidFill>
        </p:spPr>
        <p:txBody>
          <a:bodyPr wrap="square" rtlCol="0">
            <a:spAutoFit/>
          </a:bodyPr>
          <a:lstStyle/>
          <a:p>
            <a:pPr algn="ctr"/>
            <a:r>
              <a:rPr lang="en-US" sz="2400" dirty="0" smtClean="0">
                <a:solidFill>
                  <a:schemeClr val="bg1"/>
                </a:solidFill>
              </a:rPr>
              <a:t>82% Inflation 1990 – 2023</a:t>
            </a:r>
          </a:p>
          <a:p>
            <a:pPr algn="ctr"/>
            <a:r>
              <a:rPr lang="en-US" sz="2400" dirty="0" smtClean="0">
                <a:solidFill>
                  <a:schemeClr val="bg1"/>
                </a:solidFill>
              </a:rPr>
              <a:t>64% W+S Rate </a:t>
            </a:r>
            <a:r>
              <a:rPr lang="en-US" sz="2400" dirty="0">
                <a:solidFill>
                  <a:schemeClr val="bg1"/>
                </a:solidFill>
              </a:rPr>
              <a:t>growth 1990 – </a:t>
            </a:r>
            <a:r>
              <a:rPr lang="en-US" sz="2400" dirty="0" smtClean="0">
                <a:solidFill>
                  <a:schemeClr val="bg1"/>
                </a:solidFill>
              </a:rPr>
              <a:t>2023</a:t>
            </a:r>
          </a:p>
          <a:p>
            <a:pPr algn="ctr"/>
            <a:r>
              <a:rPr lang="en-US" sz="2400" dirty="0" smtClean="0">
                <a:solidFill>
                  <a:schemeClr val="bg1"/>
                </a:solidFill>
              </a:rPr>
              <a:t>To match the rate of inflation, W+S would be $132</a:t>
            </a:r>
            <a:endParaRPr lang="en-US" sz="2400" dirty="0">
              <a:solidFill>
                <a:schemeClr val="bg1"/>
              </a:solidFill>
            </a:endParaRPr>
          </a:p>
        </p:txBody>
      </p:sp>
    </p:spTree>
    <p:extLst>
      <p:ext uri="{BB962C8B-B14F-4D97-AF65-F5344CB8AC3E}">
        <p14:creationId xmlns:p14="http://schemas.microsoft.com/office/powerpoint/2010/main" val="299414452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457200"/>
            <a:ext cx="7772400" cy="1295399"/>
          </a:xfrm>
        </p:spPr>
        <p:txBody>
          <a:bodyPr>
            <a:normAutofit fontScale="90000"/>
          </a:bodyPr>
          <a:lstStyle/>
          <a:p>
            <a:pPr algn="ctr"/>
            <a:r>
              <a:rPr lang="en-US" sz="4000" dirty="0" smtClean="0"/>
              <a:t>General drivers for a PROPOSED</a:t>
            </a:r>
            <a:br>
              <a:rPr lang="en-US" sz="4000" dirty="0" smtClean="0"/>
            </a:br>
            <a:r>
              <a:rPr lang="en-US" sz="4000" dirty="0" smtClean="0"/>
              <a:t>rate increase</a:t>
            </a:r>
            <a:endParaRPr lang="en-US" sz="4000" dirty="0"/>
          </a:p>
        </p:txBody>
      </p:sp>
      <p:sp>
        <p:nvSpPr>
          <p:cNvPr id="2" name="Subtitle 1"/>
          <p:cNvSpPr>
            <a:spLocks noGrp="1"/>
          </p:cNvSpPr>
          <p:nvPr>
            <p:ph type="subTitle" idx="1"/>
          </p:nvPr>
        </p:nvSpPr>
        <p:spPr>
          <a:xfrm>
            <a:off x="838200" y="1981200"/>
            <a:ext cx="7467600" cy="4038600"/>
          </a:xfrm>
        </p:spPr>
        <p:txBody>
          <a:bodyPr>
            <a:normAutofit fontScale="32500" lnSpcReduction="20000"/>
          </a:bodyPr>
          <a:lstStyle/>
          <a:p>
            <a:pPr marL="457200" indent="-457200" algn="l">
              <a:buFont typeface="Arial" panose="020B0604020202020204" pitchFamily="34" charset="0"/>
              <a:buChar char="•"/>
            </a:pPr>
            <a:r>
              <a:rPr lang="en-US" sz="5900" b="1" dirty="0"/>
              <a:t>Increasing </a:t>
            </a:r>
            <a:r>
              <a:rPr lang="en-US" sz="5900" b="1" dirty="0" smtClean="0"/>
              <a:t>Expenses</a:t>
            </a:r>
          </a:p>
          <a:p>
            <a:pPr marL="914400" lvl="1" indent="-457200" algn="l">
              <a:buFont typeface="Arial" panose="020B0604020202020204" pitchFamily="34" charset="0"/>
              <a:buChar char="•"/>
            </a:pPr>
            <a:r>
              <a:rPr lang="en-US" sz="5100" b="1" dirty="0"/>
              <a:t>Inflation effects</a:t>
            </a:r>
          </a:p>
          <a:p>
            <a:pPr marL="914400" lvl="1" indent="-457200" algn="l">
              <a:buFont typeface="Arial" panose="020B0604020202020204" pitchFamily="34" charset="0"/>
              <a:buChar char="•"/>
            </a:pPr>
            <a:r>
              <a:rPr lang="en-US" sz="5100" b="1" dirty="0"/>
              <a:t>Staff retention </a:t>
            </a:r>
            <a:r>
              <a:rPr lang="en-US" sz="5100" b="1" dirty="0" smtClean="0"/>
              <a:t>pressure</a:t>
            </a:r>
            <a:endParaRPr lang="en-US" sz="5100" b="1" dirty="0">
              <a:solidFill>
                <a:schemeClr val="tx1"/>
              </a:solidFill>
            </a:endParaRPr>
          </a:p>
          <a:p>
            <a:pPr marL="914400" lvl="1" indent="-457200" algn="l">
              <a:buFont typeface="Arial" panose="020B0604020202020204" pitchFamily="34" charset="0"/>
              <a:buChar char="•"/>
            </a:pPr>
            <a:r>
              <a:rPr lang="en-US" sz="5100" b="1" dirty="0"/>
              <a:t>L</a:t>
            </a:r>
            <a:r>
              <a:rPr lang="en-US" sz="5100" b="1" dirty="0" smtClean="0"/>
              <a:t>oan </a:t>
            </a:r>
            <a:r>
              <a:rPr lang="en-US" sz="5100" b="1" dirty="0"/>
              <a:t>covenant </a:t>
            </a:r>
            <a:r>
              <a:rPr lang="en-US" sz="5100" b="1" dirty="0" smtClean="0"/>
              <a:t>satisfaction</a:t>
            </a:r>
            <a:endParaRPr lang="en-US" sz="5100" b="1" dirty="0"/>
          </a:p>
          <a:p>
            <a:pPr marL="914400" lvl="1" indent="-457200" algn="l">
              <a:buFont typeface="Arial" panose="020B0604020202020204" pitchFamily="34" charset="0"/>
              <a:buChar char="•"/>
            </a:pPr>
            <a:r>
              <a:rPr lang="en-US" sz="5100" b="1" dirty="0"/>
              <a:t>P</a:t>
            </a:r>
            <a:r>
              <a:rPr lang="en-US" sz="5100" b="1" dirty="0" smtClean="0"/>
              <a:t>lants </a:t>
            </a:r>
            <a:r>
              <a:rPr lang="en-US" sz="5100" b="1" dirty="0"/>
              <a:t>and infrastructure are aging</a:t>
            </a:r>
          </a:p>
          <a:p>
            <a:pPr marL="914400" lvl="1" indent="-457200" algn="l">
              <a:buFont typeface="Arial" panose="020B0604020202020204" pitchFamily="34" charset="0"/>
              <a:buChar char="•"/>
            </a:pPr>
            <a:r>
              <a:rPr lang="en-US" sz="5100" b="1" dirty="0" smtClean="0"/>
              <a:t>Equipment is wearing out</a:t>
            </a:r>
          </a:p>
          <a:p>
            <a:pPr marL="457200" indent="-457200" algn="l">
              <a:buFont typeface="Arial" panose="020B0604020202020204" pitchFamily="34" charset="0"/>
              <a:buChar char="•"/>
            </a:pPr>
            <a:r>
              <a:rPr lang="en-US" sz="5900" b="1" dirty="0" smtClean="0"/>
              <a:t>Revenues are flat</a:t>
            </a:r>
          </a:p>
          <a:p>
            <a:pPr marL="914400" lvl="1" indent="-457200" algn="l">
              <a:buFont typeface="Arial" panose="020B0604020202020204" pitchFamily="34" charset="0"/>
              <a:buChar char="•"/>
            </a:pPr>
            <a:r>
              <a:rPr lang="en-US" sz="5100" b="1" dirty="0" smtClean="0"/>
              <a:t>Little Customer growth</a:t>
            </a:r>
          </a:p>
          <a:p>
            <a:pPr marL="1371600" lvl="2" indent="-457200" algn="l">
              <a:buFont typeface="Arial" panose="020B0604020202020204" pitchFamily="34" charset="0"/>
              <a:buChar char="•"/>
            </a:pPr>
            <a:r>
              <a:rPr lang="en-US" sz="4900" b="1" dirty="0" smtClean="0"/>
              <a:t>7 new customers since Jan 2022</a:t>
            </a:r>
          </a:p>
          <a:p>
            <a:pPr marL="914400" lvl="1" indent="-457200" algn="l">
              <a:buFont typeface="Arial" panose="020B0604020202020204" pitchFamily="34" charset="0"/>
              <a:buChar char="•"/>
            </a:pPr>
            <a:r>
              <a:rPr lang="en-US" sz="5100" b="1" dirty="0" smtClean="0"/>
              <a:t>Three </a:t>
            </a:r>
            <a:r>
              <a:rPr lang="en-US" sz="5100" b="1" dirty="0"/>
              <a:t>years since last </a:t>
            </a:r>
            <a:r>
              <a:rPr lang="en-US" sz="5100" b="1" dirty="0" smtClean="0"/>
              <a:t>increase.</a:t>
            </a:r>
          </a:p>
          <a:p>
            <a:pPr marL="914400" lvl="1" indent="-457200" algn="l">
              <a:buFont typeface="Arial" panose="020B0604020202020204" pitchFamily="34" charset="0"/>
              <a:buChar char="•"/>
            </a:pPr>
            <a:r>
              <a:rPr lang="en-US" sz="5100" b="1" dirty="0" smtClean="0"/>
              <a:t>Property tax in decline</a:t>
            </a:r>
            <a:endParaRPr lang="en-US" sz="5100" b="1" dirty="0"/>
          </a:p>
          <a:p>
            <a:pPr marL="457200" indent="-457200" algn="l">
              <a:buFont typeface="Arial" panose="020B0604020202020204" pitchFamily="34" charset="0"/>
              <a:buChar char="•"/>
            </a:pPr>
            <a:endParaRPr lang="en-US" sz="4000" dirty="0"/>
          </a:p>
        </p:txBody>
      </p:sp>
    </p:spTree>
    <p:extLst>
      <p:ext uri="{BB962C8B-B14F-4D97-AF65-F5344CB8AC3E}">
        <p14:creationId xmlns:p14="http://schemas.microsoft.com/office/powerpoint/2010/main" val="1599523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56254691"/>
              </p:ext>
            </p:extLst>
          </p:nvPr>
        </p:nvGraphicFramePr>
        <p:xfrm>
          <a:off x="1012564" y="1600200"/>
          <a:ext cx="7521836"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83672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sz="4000" dirty="0" smtClean="0"/>
              <a:t>Justification </a:t>
            </a:r>
            <a:r>
              <a:rPr lang="en-US" sz="4000" dirty="0"/>
              <a:t>for a PROPOSED</a:t>
            </a:r>
            <a:br>
              <a:rPr lang="en-US" sz="4000" dirty="0"/>
            </a:br>
            <a:r>
              <a:rPr lang="en-US" sz="4000" dirty="0"/>
              <a:t>rate increase</a:t>
            </a:r>
          </a:p>
        </p:txBody>
      </p:sp>
      <p:sp>
        <p:nvSpPr>
          <p:cNvPr id="2" name="Content Placeholder 1"/>
          <p:cNvSpPr>
            <a:spLocks noGrp="1"/>
          </p:cNvSpPr>
          <p:nvPr>
            <p:ph sz="half" idx="1"/>
          </p:nvPr>
        </p:nvSpPr>
        <p:spPr>
          <a:xfrm>
            <a:off x="1389561" y="1905000"/>
            <a:ext cx="3010584" cy="3883094"/>
          </a:xfrm>
        </p:spPr>
        <p:txBody>
          <a:bodyPr>
            <a:normAutofit fontScale="85000" lnSpcReduction="20000"/>
          </a:bodyPr>
          <a:lstStyle/>
          <a:p>
            <a:pPr marL="0" indent="0">
              <a:buNone/>
            </a:pPr>
            <a:r>
              <a:rPr lang="en-US" sz="4000" dirty="0" smtClean="0">
                <a:solidFill>
                  <a:schemeClr val="tx2"/>
                </a:solidFill>
              </a:rPr>
              <a:t>Operating expenses are increasing:</a:t>
            </a:r>
          </a:p>
          <a:p>
            <a:r>
              <a:rPr lang="en-US" sz="3500" dirty="0" smtClean="0">
                <a:solidFill>
                  <a:schemeClr val="tx2"/>
                </a:solidFill>
              </a:rPr>
              <a:t>Medical Coverage</a:t>
            </a:r>
          </a:p>
          <a:p>
            <a:r>
              <a:rPr lang="en-US" sz="3500" dirty="0" smtClean="0">
                <a:solidFill>
                  <a:schemeClr val="tx2"/>
                </a:solidFill>
              </a:rPr>
              <a:t>Property Insurance</a:t>
            </a:r>
          </a:p>
          <a:p>
            <a:r>
              <a:rPr lang="en-US" sz="3500" dirty="0" smtClean="0">
                <a:solidFill>
                  <a:schemeClr val="tx2"/>
                </a:solidFill>
              </a:rPr>
              <a:t>Chemicals</a:t>
            </a:r>
          </a:p>
        </p:txBody>
      </p:sp>
      <p:sp>
        <p:nvSpPr>
          <p:cNvPr id="3" name="Content Placeholder 2"/>
          <p:cNvSpPr>
            <a:spLocks noGrp="1"/>
          </p:cNvSpPr>
          <p:nvPr>
            <p:ph sz="half" idx="2"/>
          </p:nvPr>
        </p:nvSpPr>
        <p:spPr>
          <a:xfrm>
            <a:off x="3886200" y="3187511"/>
            <a:ext cx="4419600" cy="2743200"/>
          </a:xfrm>
        </p:spPr>
        <p:txBody>
          <a:bodyPr>
            <a:noAutofit/>
          </a:bodyPr>
          <a:lstStyle/>
          <a:p>
            <a:r>
              <a:rPr lang="en-US" sz="2800" dirty="0">
                <a:solidFill>
                  <a:schemeClr val="tx2"/>
                </a:solidFill>
              </a:rPr>
              <a:t>Professional services</a:t>
            </a:r>
          </a:p>
          <a:p>
            <a:r>
              <a:rPr lang="en-US" sz="2800" dirty="0">
                <a:solidFill>
                  <a:schemeClr val="tx2"/>
                </a:solidFill>
              </a:rPr>
              <a:t>Repairs/maintenance</a:t>
            </a:r>
          </a:p>
          <a:p>
            <a:r>
              <a:rPr lang="en-US" sz="2800" dirty="0" smtClean="0">
                <a:solidFill>
                  <a:schemeClr val="tx2"/>
                </a:solidFill>
              </a:rPr>
              <a:t>Office </a:t>
            </a:r>
            <a:r>
              <a:rPr lang="en-US" sz="2800" dirty="0">
                <a:solidFill>
                  <a:schemeClr val="tx2"/>
                </a:solidFill>
              </a:rPr>
              <a:t>expenses</a:t>
            </a:r>
          </a:p>
          <a:p>
            <a:r>
              <a:rPr lang="en-US" sz="2800" dirty="0" smtClean="0">
                <a:solidFill>
                  <a:schemeClr val="tx2"/>
                </a:solidFill>
              </a:rPr>
              <a:t>Propane/fuel</a:t>
            </a:r>
          </a:p>
          <a:p>
            <a:r>
              <a:rPr lang="en-US" sz="2800" dirty="0" smtClean="0">
                <a:solidFill>
                  <a:schemeClr val="tx2"/>
                </a:solidFill>
              </a:rPr>
              <a:t>Electricity</a:t>
            </a:r>
          </a:p>
        </p:txBody>
      </p:sp>
    </p:spTree>
    <p:extLst>
      <p:ext uri="{BB962C8B-B14F-4D97-AF65-F5344CB8AC3E}">
        <p14:creationId xmlns:p14="http://schemas.microsoft.com/office/powerpoint/2010/main" val="3472444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457201"/>
            <a:ext cx="7772400" cy="1142999"/>
          </a:xfrm>
        </p:spPr>
        <p:txBody>
          <a:bodyPr>
            <a:normAutofit fontScale="90000"/>
          </a:bodyPr>
          <a:lstStyle/>
          <a:p>
            <a:pPr algn="ctr"/>
            <a:r>
              <a:rPr lang="en-US" sz="4000" dirty="0"/>
              <a:t>RATIONALE </a:t>
            </a:r>
            <a:r>
              <a:rPr lang="en-US" sz="4000" dirty="0" smtClean="0"/>
              <a:t>for </a:t>
            </a:r>
            <a:r>
              <a:rPr lang="en-US" sz="4000" dirty="0"/>
              <a:t>PROPOSED</a:t>
            </a:r>
            <a:br>
              <a:rPr lang="en-US" sz="4000" dirty="0"/>
            </a:br>
            <a:r>
              <a:rPr lang="en-US" sz="4000" dirty="0"/>
              <a:t>rate increase</a:t>
            </a:r>
          </a:p>
        </p:txBody>
      </p:sp>
      <p:sp>
        <p:nvSpPr>
          <p:cNvPr id="2" name="Subtitle 1"/>
          <p:cNvSpPr>
            <a:spLocks noGrp="1"/>
          </p:cNvSpPr>
          <p:nvPr>
            <p:ph type="subTitle" idx="1"/>
          </p:nvPr>
        </p:nvSpPr>
        <p:spPr>
          <a:xfrm>
            <a:off x="1143000" y="1752600"/>
            <a:ext cx="7620000" cy="4572000"/>
          </a:xfrm>
        </p:spPr>
        <p:txBody>
          <a:bodyPr>
            <a:normAutofit fontScale="77500" lnSpcReduction="20000"/>
          </a:bodyPr>
          <a:lstStyle/>
          <a:p>
            <a:pPr marL="571500" indent="-571500" algn="l">
              <a:buFont typeface="Arial" panose="020B0604020202020204" pitchFamily="34" charset="0"/>
              <a:buChar char="•"/>
            </a:pPr>
            <a:r>
              <a:rPr lang="en-US" sz="4000" dirty="0" smtClean="0"/>
              <a:t>Last </a:t>
            </a:r>
            <a:r>
              <a:rPr lang="en-US" sz="4000" dirty="0"/>
              <a:t>residential </a:t>
            </a:r>
            <a:r>
              <a:rPr lang="en-US" sz="4000" dirty="0" smtClean="0"/>
              <a:t>W+S rate increase</a:t>
            </a:r>
          </a:p>
          <a:p>
            <a:pPr marL="1028700" lvl="1" indent="-571500" algn="l">
              <a:buFont typeface="Arial" panose="020B0604020202020204" pitchFamily="34" charset="0"/>
              <a:buChar char="•"/>
            </a:pPr>
            <a:r>
              <a:rPr lang="en-US" sz="3800" dirty="0" smtClean="0"/>
              <a:t>Jan 2022</a:t>
            </a:r>
          </a:p>
          <a:p>
            <a:pPr marL="571500" indent="-571500">
              <a:buFont typeface="Arial" panose="020B0604020202020204" pitchFamily="34" charset="0"/>
              <a:buChar char="•"/>
            </a:pPr>
            <a:r>
              <a:rPr lang="en-US" sz="4000" dirty="0" smtClean="0"/>
              <a:t>Property </a:t>
            </a:r>
            <a:r>
              <a:rPr lang="en-US" sz="4000" dirty="0"/>
              <a:t>tax </a:t>
            </a:r>
            <a:r>
              <a:rPr lang="en-US" sz="4000" dirty="0" smtClean="0"/>
              <a:t>revenue will  </a:t>
            </a:r>
            <a:r>
              <a:rPr lang="en-US" sz="4000" dirty="0"/>
              <a:t>decrease </a:t>
            </a:r>
            <a:r>
              <a:rPr lang="en-US" sz="4000" dirty="0" smtClean="0"/>
              <a:t>from 2024</a:t>
            </a:r>
          </a:p>
          <a:p>
            <a:pPr marL="1028700" lvl="1" indent="-571500" algn="l">
              <a:buFont typeface="Arial" panose="020B0604020202020204" pitchFamily="34" charset="0"/>
              <a:buChar char="•"/>
            </a:pPr>
            <a:r>
              <a:rPr lang="en-US" sz="3000" dirty="0" smtClean="0"/>
              <a:t>Property tax revenues 2024: $134.1K</a:t>
            </a:r>
            <a:endParaRPr lang="en-US" sz="3000" dirty="0"/>
          </a:p>
          <a:p>
            <a:pPr marL="1485900" lvl="2" indent="-571500" algn="l">
              <a:buFont typeface="Arial" panose="020B0604020202020204" pitchFamily="34" charset="0"/>
              <a:buChar char="•"/>
            </a:pPr>
            <a:r>
              <a:rPr lang="en-US" sz="2800" dirty="0" smtClean="0"/>
              <a:t>Backfill in 2024 - $25.7K</a:t>
            </a:r>
          </a:p>
          <a:p>
            <a:pPr marL="1028700" lvl="1" indent="-571500" algn="l">
              <a:buFont typeface="Arial" panose="020B0604020202020204" pitchFamily="34" charset="0"/>
              <a:buChar char="•"/>
            </a:pPr>
            <a:r>
              <a:rPr lang="en-US" sz="3000" dirty="0" smtClean="0"/>
              <a:t>Property tax revenue in 2025: $109K</a:t>
            </a:r>
          </a:p>
          <a:p>
            <a:pPr marL="1485900" lvl="2" indent="-571500" algn="l">
              <a:buFont typeface="Arial" panose="020B0604020202020204" pitchFamily="34" charset="0"/>
              <a:buChar char="•"/>
            </a:pPr>
            <a:r>
              <a:rPr lang="en-US" sz="2800" dirty="0" smtClean="0"/>
              <a:t>No expected backfill – pot = 3.5% of 2024</a:t>
            </a:r>
          </a:p>
          <a:p>
            <a:pPr marL="1028700" lvl="1" indent="-571500" algn="l">
              <a:buFont typeface="Arial" panose="020B0604020202020204" pitchFamily="34" charset="0"/>
              <a:buChar char="•"/>
            </a:pPr>
            <a:r>
              <a:rPr lang="en-US" sz="3000" dirty="0" smtClean="0"/>
              <a:t>Declining RAR starting in 2026</a:t>
            </a:r>
          </a:p>
          <a:p>
            <a:pPr marL="1485900" lvl="2" indent="-571500" algn="l">
              <a:buFont typeface="Arial" panose="020B0604020202020204" pitchFamily="34" charset="0"/>
              <a:buChar char="•"/>
            </a:pPr>
            <a:r>
              <a:rPr lang="en-US" sz="2800" dirty="0" smtClean="0"/>
              <a:t>6.7% to either 6.15% or 6.25% (7.5% decrease)</a:t>
            </a:r>
          </a:p>
        </p:txBody>
      </p:sp>
    </p:spTree>
    <p:extLst>
      <p:ext uri="{BB962C8B-B14F-4D97-AF65-F5344CB8AC3E}">
        <p14:creationId xmlns:p14="http://schemas.microsoft.com/office/powerpoint/2010/main" val="360882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7073</TotalTime>
  <Words>814</Words>
  <Application>Microsoft Office PowerPoint</Application>
  <PresentationFormat>On-screen Show (4:3)</PresentationFormat>
  <Paragraphs>152</Paragraphs>
  <Slides>19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Century Gothic</vt:lpstr>
      <vt:lpstr>Wingdings 3</vt:lpstr>
      <vt:lpstr>Wisp</vt:lpstr>
      <vt:lpstr>Cucharas Sanitation and Water District (CSWD)</vt:lpstr>
      <vt:lpstr>Purpose of the CSWD</vt:lpstr>
      <vt:lpstr>Board of Directors</vt:lpstr>
      <vt:lpstr>Staff</vt:lpstr>
      <vt:lpstr>CSWD Water/Sewer Rate History - 1990 - $55/month - 1999 - $65/month - 2006 - $80/month - 2022 - $90/Month</vt:lpstr>
      <vt:lpstr>General drivers for a PROPOSED rate increase</vt:lpstr>
      <vt:lpstr>Trends</vt:lpstr>
      <vt:lpstr>Justification for a PROPOSED rate increase</vt:lpstr>
      <vt:lpstr>RATIONALE for PROPOSED rate increase</vt:lpstr>
      <vt:lpstr>The hard facts</vt:lpstr>
      <vt:lpstr>Plant and equipment</vt:lpstr>
      <vt:lpstr>Asset &amp; Debt</vt:lpstr>
      <vt:lpstr>Age of Plants</vt:lpstr>
      <vt:lpstr>Age of Equipment</vt:lpstr>
      <vt:lpstr>Loan rate covenant</vt:lpstr>
      <vt:lpstr>Rate justification</vt:lpstr>
      <vt:lpstr>Projected cash flow with rate increase</vt:lpstr>
      <vt:lpstr>Other increases</vt:lpstr>
      <vt:lpstr>Other increases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Cucharas Sanitation and Water District</dc:title>
  <dc:creator>Larry</dc:creator>
  <cp:lastModifiedBy>Alt family</cp:lastModifiedBy>
  <cp:revision>127</cp:revision>
  <dcterms:created xsi:type="dcterms:W3CDTF">2021-10-19T22:44:44Z</dcterms:created>
  <dcterms:modified xsi:type="dcterms:W3CDTF">2024-12-06T13:57:49Z</dcterms:modified>
</cp:coreProperties>
</file>